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21383625" cy="302402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895"/>
    <p:restoredTop sz="94626"/>
  </p:normalViewPr>
  <p:slideViewPr>
    <p:cSldViewPr snapToGrid="0">
      <p:cViewPr>
        <p:scale>
          <a:sx n="39" d="100"/>
          <a:sy n="39" d="100"/>
        </p:scale>
        <p:origin x="2552" y="-2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41947D-9308-3640-82FF-E566AD0B27FA}" type="datetimeFigureOut">
              <a:t>2025/5/31</a:t>
            </a:fld>
            <a:endParaRPr kumimoji="1" lang="zh-CN" altLang="en-US"/>
          </a:p>
        </p:txBody>
      </p:sp>
      <p:sp>
        <p:nvSpPr>
          <p:cNvPr id="4" name="幻灯片图像占位符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902040-7782-A346-B4DA-C1FBCDDFDCEC}" type="slidenum">
              <a:t>‹#›</a:t>
            </a:fld>
            <a:endParaRPr kumimoji="1" lang="zh-CN" altLang="en-US"/>
          </a:p>
        </p:txBody>
      </p:sp>
    </p:spTree>
    <p:extLst>
      <p:ext uri="{BB962C8B-B14F-4D97-AF65-F5344CB8AC3E}">
        <p14:creationId xmlns:p14="http://schemas.microsoft.com/office/powerpoint/2010/main" val="3883535489"/>
      </p:ext>
    </p:extLst>
  </p:cSld>
  <p:clrMap bg1="lt1" tx1="dk1" bg2="lt2" tx2="dk2" accent1="accent1" accent2="accent2" accent3="accent3" accent4="accent4" accent5="accent5" accent6="accent6" hlink="hlink" folHlink="folHlink"/>
  <p:notesStyle>
    <a:lvl1pPr marL="0" algn="l" defTabSz="2477892" rtl="0" eaLnBrk="1" latinLnBrk="0" hangingPunct="1">
      <a:defRPr sz="3251" kern="1200">
        <a:solidFill>
          <a:schemeClr val="tx1"/>
        </a:solidFill>
        <a:latin typeface="+mn-lt"/>
        <a:ea typeface="+mn-ea"/>
        <a:cs typeface="+mn-cs"/>
      </a:defRPr>
    </a:lvl1pPr>
    <a:lvl2pPr marL="1238946" algn="l" defTabSz="2477892" rtl="0" eaLnBrk="1" latinLnBrk="0" hangingPunct="1">
      <a:defRPr sz="3251" kern="1200">
        <a:solidFill>
          <a:schemeClr val="tx1"/>
        </a:solidFill>
        <a:latin typeface="+mn-lt"/>
        <a:ea typeface="+mn-ea"/>
        <a:cs typeface="+mn-cs"/>
      </a:defRPr>
    </a:lvl2pPr>
    <a:lvl3pPr marL="2477892" algn="l" defTabSz="2477892" rtl="0" eaLnBrk="1" latinLnBrk="0" hangingPunct="1">
      <a:defRPr sz="3251" kern="1200">
        <a:solidFill>
          <a:schemeClr val="tx1"/>
        </a:solidFill>
        <a:latin typeface="+mn-lt"/>
        <a:ea typeface="+mn-ea"/>
        <a:cs typeface="+mn-cs"/>
      </a:defRPr>
    </a:lvl3pPr>
    <a:lvl4pPr marL="3716841" algn="l" defTabSz="2477892" rtl="0" eaLnBrk="1" latinLnBrk="0" hangingPunct="1">
      <a:defRPr sz="3251" kern="1200">
        <a:solidFill>
          <a:schemeClr val="tx1"/>
        </a:solidFill>
        <a:latin typeface="+mn-lt"/>
        <a:ea typeface="+mn-ea"/>
        <a:cs typeface="+mn-cs"/>
      </a:defRPr>
    </a:lvl4pPr>
    <a:lvl5pPr marL="4955787" algn="l" defTabSz="2477892" rtl="0" eaLnBrk="1" latinLnBrk="0" hangingPunct="1">
      <a:defRPr sz="3251" kern="1200">
        <a:solidFill>
          <a:schemeClr val="tx1"/>
        </a:solidFill>
        <a:latin typeface="+mn-lt"/>
        <a:ea typeface="+mn-ea"/>
        <a:cs typeface="+mn-cs"/>
      </a:defRPr>
    </a:lvl5pPr>
    <a:lvl6pPr marL="6194733" algn="l" defTabSz="2477892" rtl="0" eaLnBrk="1" latinLnBrk="0" hangingPunct="1">
      <a:defRPr sz="3251" kern="1200">
        <a:solidFill>
          <a:schemeClr val="tx1"/>
        </a:solidFill>
        <a:latin typeface="+mn-lt"/>
        <a:ea typeface="+mn-ea"/>
        <a:cs typeface="+mn-cs"/>
      </a:defRPr>
    </a:lvl6pPr>
    <a:lvl7pPr marL="7433679" algn="l" defTabSz="2477892" rtl="0" eaLnBrk="1" latinLnBrk="0" hangingPunct="1">
      <a:defRPr sz="3251" kern="1200">
        <a:solidFill>
          <a:schemeClr val="tx1"/>
        </a:solidFill>
        <a:latin typeface="+mn-lt"/>
        <a:ea typeface="+mn-ea"/>
        <a:cs typeface="+mn-cs"/>
      </a:defRPr>
    </a:lvl7pPr>
    <a:lvl8pPr marL="8672625" algn="l" defTabSz="2477892" rtl="0" eaLnBrk="1" latinLnBrk="0" hangingPunct="1">
      <a:defRPr sz="3251" kern="1200">
        <a:solidFill>
          <a:schemeClr val="tx1"/>
        </a:solidFill>
        <a:latin typeface="+mn-lt"/>
        <a:ea typeface="+mn-ea"/>
        <a:cs typeface="+mn-cs"/>
      </a:defRPr>
    </a:lvl8pPr>
    <a:lvl9pPr marL="9911573" algn="l" defTabSz="2477892" rtl="0" eaLnBrk="1" latinLnBrk="0" hangingPunct="1">
      <a:defRPr sz="325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55902040-7782-A346-B4DA-C1FBCDDFDCEC}" type="slidenum">
              <a:t>1</a:t>
            </a:fld>
            <a:endParaRPr kumimoji="1" lang="zh-CN" altLang="en-US"/>
          </a:p>
        </p:txBody>
      </p:sp>
    </p:spTree>
    <p:extLst>
      <p:ext uri="{BB962C8B-B14F-4D97-AF65-F5344CB8AC3E}">
        <p14:creationId xmlns:p14="http://schemas.microsoft.com/office/powerpoint/2010/main" val="3328780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49049"/>
            <a:ext cx="18176081" cy="10528100"/>
          </a:xfrm>
        </p:spPr>
        <p:txBody>
          <a:bodyPr anchor="b"/>
          <a:lstStyle>
            <a:lvl1pPr algn="ctr">
              <a:defRPr sz="14031"/>
            </a:lvl1pPr>
          </a:lstStyle>
          <a:p>
            <a:r>
              <a:rPr lang="zh-CN" altLang="en-US" dirty="0"/>
              <a:t>单击此处编辑母版标题样式</a:t>
            </a:r>
            <a:endParaRPr lang="en-US" dirty="0"/>
          </a:p>
        </p:txBody>
      </p:sp>
      <p:sp>
        <p:nvSpPr>
          <p:cNvPr id="3" name="Subtitle 2"/>
          <p:cNvSpPr>
            <a:spLocks noGrp="1"/>
          </p:cNvSpPr>
          <p:nvPr>
            <p:ph type="subTitle" idx="1"/>
          </p:nvPr>
        </p:nvSpPr>
        <p:spPr>
          <a:xfrm>
            <a:off x="2672953" y="15883154"/>
            <a:ext cx="16037719" cy="7301067"/>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zh-CN" altLang="en-US" dirty="0"/>
              <a:t>单击此处编辑母版副标题样式</a:t>
            </a:r>
            <a:endParaRPr lang="en-US" dirty="0"/>
          </a:p>
        </p:txBody>
      </p:sp>
      <p:sp>
        <p:nvSpPr>
          <p:cNvPr id="4" name="Date Placeholder 3"/>
          <p:cNvSpPr>
            <a:spLocks noGrp="1"/>
          </p:cNvSpPr>
          <p:nvPr>
            <p:ph type="dt" sz="half" idx="10"/>
          </p:nvPr>
        </p:nvSpPr>
        <p:spPr/>
        <p:txBody>
          <a:bodyPr/>
          <a:lstStyle/>
          <a:p>
            <a:fld id="{47A35184-2A17-AE43-A6B3-7F60DC9E0D57}" type="datetimeFigureOut">
              <a:t>2025/5/31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548394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47A35184-2A17-AE43-A6B3-7F60DC9E0D57}" type="datetimeFigureOut">
              <a:t>2025/5/31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2021781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10015"/>
            <a:ext cx="4610844" cy="25627246"/>
          </a:xfrm>
        </p:spPr>
        <p:txBody>
          <a:bodyPr vert="eaVert"/>
          <a:lstStyle/>
          <a:p>
            <a:r>
              <a:rPr lang="zh-CN" altLang="en-US" dirty="0"/>
              <a:t>单击此处编辑母版标题样式</a:t>
            </a:r>
            <a:endParaRPr lang="en-US" dirty="0"/>
          </a:p>
        </p:txBody>
      </p:sp>
      <p:sp>
        <p:nvSpPr>
          <p:cNvPr id="3" name="Vertical Text Placeholder 2"/>
          <p:cNvSpPr>
            <a:spLocks noGrp="1"/>
          </p:cNvSpPr>
          <p:nvPr>
            <p:ph type="body" orient="vert" idx="1"/>
          </p:nvPr>
        </p:nvSpPr>
        <p:spPr>
          <a:xfrm>
            <a:off x="1470125" y="1610015"/>
            <a:ext cx="13565237" cy="25627246"/>
          </a:xfrm>
        </p:spPr>
        <p:txBody>
          <a:bodyPr vert="eaVert"/>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47A35184-2A17-AE43-A6B3-7F60DC9E0D57}" type="datetimeFigureOut">
              <a:t>2025/5/31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1134042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10"/>
          </p:nvPr>
        </p:nvSpPr>
        <p:spPr/>
        <p:txBody>
          <a:bodyPr/>
          <a:lstStyle/>
          <a:p>
            <a:fld id="{47A35184-2A17-AE43-A6B3-7F60DC9E0D57}" type="datetimeFigureOut">
              <a:t>2025/5/31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3890788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458988" y="7539080"/>
            <a:ext cx="18443377" cy="12579118"/>
          </a:xfrm>
        </p:spPr>
        <p:txBody>
          <a:bodyPr anchor="b"/>
          <a:lstStyle>
            <a:lvl1pPr>
              <a:defRPr sz="14031"/>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1458988" y="20237201"/>
            <a:ext cx="18443377" cy="6615061"/>
          </a:xfrm>
        </p:spPr>
        <p:txBody>
          <a:bodyPr/>
          <a:lstStyle>
            <a:lvl1pPr marL="0" indent="0">
              <a:buNone/>
              <a:defRPr sz="5612">
                <a:solidFill>
                  <a:schemeClr val="tx1">
                    <a:tint val="82000"/>
                  </a:schemeClr>
                </a:solidFill>
              </a:defRPr>
            </a:lvl1pPr>
            <a:lvl2pPr marL="1069162" indent="0">
              <a:buNone/>
              <a:defRPr sz="4677">
                <a:solidFill>
                  <a:schemeClr val="tx1">
                    <a:tint val="82000"/>
                  </a:schemeClr>
                </a:solidFill>
              </a:defRPr>
            </a:lvl2pPr>
            <a:lvl3pPr marL="2138324" indent="0">
              <a:buNone/>
              <a:defRPr sz="4209">
                <a:solidFill>
                  <a:schemeClr val="tx1">
                    <a:tint val="82000"/>
                  </a:schemeClr>
                </a:solidFill>
              </a:defRPr>
            </a:lvl3pPr>
            <a:lvl4pPr marL="3207487" indent="0">
              <a:buNone/>
              <a:defRPr sz="3742">
                <a:solidFill>
                  <a:schemeClr val="tx1">
                    <a:tint val="82000"/>
                  </a:schemeClr>
                </a:solidFill>
              </a:defRPr>
            </a:lvl4pPr>
            <a:lvl5pPr marL="4276649" indent="0">
              <a:buNone/>
              <a:defRPr sz="3742">
                <a:solidFill>
                  <a:schemeClr val="tx1">
                    <a:tint val="82000"/>
                  </a:schemeClr>
                </a:solidFill>
              </a:defRPr>
            </a:lvl5pPr>
            <a:lvl6pPr marL="5345811" indent="0">
              <a:buNone/>
              <a:defRPr sz="3742">
                <a:solidFill>
                  <a:schemeClr val="tx1">
                    <a:tint val="82000"/>
                  </a:schemeClr>
                </a:solidFill>
              </a:defRPr>
            </a:lvl6pPr>
            <a:lvl7pPr marL="6414973" indent="0">
              <a:buNone/>
              <a:defRPr sz="3742">
                <a:solidFill>
                  <a:schemeClr val="tx1">
                    <a:tint val="82000"/>
                  </a:schemeClr>
                </a:solidFill>
              </a:defRPr>
            </a:lvl7pPr>
            <a:lvl8pPr marL="7484135" indent="0">
              <a:buNone/>
              <a:defRPr sz="3742">
                <a:solidFill>
                  <a:schemeClr val="tx1">
                    <a:tint val="82000"/>
                  </a:schemeClr>
                </a:solidFill>
              </a:defRPr>
            </a:lvl8pPr>
            <a:lvl9pPr marL="8553298" indent="0">
              <a:buNone/>
              <a:defRPr sz="3742">
                <a:solidFill>
                  <a:schemeClr val="tx1">
                    <a:tint val="82000"/>
                  </a:schemeClr>
                </a:solidFill>
              </a:defRPr>
            </a:lvl9pPr>
          </a:lstStyle>
          <a:p>
            <a:pPr lvl="0"/>
            <a:r>
              <a:rPr lang="zh-CN" altLang="en-US" dirty="0"/>
              <a:t>单击此处编辑母版文本样式</a:t>
            </a:r>
          </a:p>
        </p:txBody>
      </p:sp>
      <p:sp>
        <p:nvSpPr>
          <p:cNvPr id="4" name="Date Placeholder 3"/>
          <p:cNvSpPr>
            <a:spLocks noGrp="1"/>
          </p:cNvSpPr>
          <p:nvPr>
            <p:ph type="dt" sz="half" idx="10"/>
          </p:nvPr>
        </p:nvSpPr>
        <p:spPr/>
        <p:txBody>
          <a:bodyPr/>
          <a:lstStyle/>
          <a:p>
            <a:fld id="{47A35184-2A17-AE43-A6B3-7F60DC9E0D57}" type="datetimeFigureOut">
              <a:t>2025/5/31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690332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单击此处编辑母版标题样式</a:t>
            </a:r>
            <a:endParaRPr lang="en-US" dirty="0"/>
          </a:p>
        </p:txBody>
      </p:sp>
      <p:sp>
        <p:nvSpPr>
          <p:cNvPr id="3" name="Content Placeholder 2"/>
          <p:cNvSpPr>
            <a:spLocks noGrp="1"/>
          </p:cNvSpPr>
          <p:nvPr>
            <p:ph sz="half" idx="1"/>
          </p:nvPr>
        </p:nvSpPr>
        <p:spPr>
          <a:xfrm>
            <a:off x="1470124" y="8050077"/>
            <a:ext cx="9088041" cy="19187185"/>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Content Placeholder 3"/>
          <p:cNvSpPr>
            <a:spLocks noGrp="1"/>
          </p:cNvSpPr>
          <p:nvPr>
            <p:ph sz="half" idx="2"/>
          </p:nvPr>
        </p:nvSpPr>
        <p:spPr>
          <a:xfrm>
            <a:off x="10825460" y="8050077"/>
            <a:ext cx="9088041" cy="19187185"/>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5" name="Date Placeholder 4"/>
          <p:cNvSpPr>
            <a:spLocks noGrp="1"/>
          </p:cNvSpPr>
          <p:nvPr>
            <p:ph type="dt" sz="half" idx="10"/>
          </p:nvPr>
        </p:nvSpPr>
        <p:spPr/>
        <p:txBody>
          <a:bodyPr/>
          <a:lstStyle/>
          <a:p>
            <a:fld id="{47A35184-2A17-AE43-A6B3-7F60DC9E0D57}" type="datetimeFigureOut">
              <a:t>2025/5/31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2295069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72909" y="1610022"/>
            <a:ext cx="18443377" cy="5845058"/>
          </a:xfrm>
        </p:spPr>
        <p:txBody>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472912" y="7413073"/>
            <a:ext cx="9046274" cy="3633032"/>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zh-CN" altLang="en-US" dirty="0"/>
              <a:t>单击此处编辑母版文本样式</a:t>
            </a:r>
          </a:p>
        </p:txBody>
      </p:sp>
      <p:sp>
        <p:nvSpPr>
          <p:cNvPr id="4" name="Content Placeholder 3"/>
          <p:cNvSpPr>
            <a:spLocks noGrp="1"/>
          </p:cNvSpPr>
          <p:nvPr>
            <p:ph sz="half" idx="2"/>
          </p:nvPr>
        </p:nvSpPr>
        <p:spPr>
          <a:xfrm>
            <a:off x="1472912" y="11046105"/>
            <a:ext cx="9046274" cy="16247157"/>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5" name="Text Placeholder 4"/>
          <p:cNvSpPr>
            <a:spLocks noGrp="1"/>
          </p:cNvSpPr>
          <p:nvPr>
            <p:ph type="body" sz="quarter" idx="3"/>
          </p:nvPr>
        </p:nvSpPr>
        <p:spPr>
          <a:xfrm>
            <a:off x="10825461" y="7413073"/>
            <a:ext cx="9090826" cy="3633032"/>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zh-CN" altLang="en-US" dirty="0"/>
              <a:t>单击此处编辑母版文本样式</a:t>
            </a:r>
          </a:p>
        </p:txBody>
      </p:sp>
      <p:sp>
        <p:nvSpPr>
          <p:cNvPr id="6" name="Content Placeholder 5"/>
          <p:cNvSpPr>
            <a:spLocks noGrp="1"/>
          </p:cNvSpPr>
          <p:nvPr>
            <p:ph sz="quarter" idx="4"/>
          </p:nvPr>
        </p:nvSpPr>
        <p:spPr>
          <a:xfrm>
            <a:off x="10825461" y="11046105"/>
            <a:ext cx="9090826" cy="16247157"/>
          </a:xfrm>
        </p:spPr>
        <p:txBody>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7" name="Date Placeholder 6"/>
          <p:cNvSpPr>
            <a:spLocks noGrp="1"/>
          </p:cNvSpPr>
          <p:nvPr>
            <p:ph type="dt" sz="half" idx="10"/>
          </p:nvPr>
        </p:nvSpPr>
        <p:spPr/>
        <p:txBody>
          <a:bodyPr/>
          <a:lstStyle/>
          <a:p>
            <a:fld id="{47A35184-2A17-AE43-A6B3-7F60DC9E0D57}" type="datetimeFigureOut">
              <a:t>2025/5/31</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722002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单击此处编辑母版标题样式</a:t>
            </a:r>
            <a:endParaRPr lang="en-US" dirty="0"/>
          </a:p>
        </p:txBody>
      </p:sp>
      <p:sp>
        <p:nvSpPr>
          <p:cNvPr id="3" name="Date Placeholder 2"/>
          <p:cNvSpPr>
            <a:spLocks noGrp="1"/>
          </p:cNvSpPr>
          <p:nvPr>
            <p:ph type="dt" sz="half" idx="10"/>
          </p:nvPr>
        </p:nvSpPr>
        <p:spPr/>
        <p:txBody>
          <a:bodyPr/>
          <a:lstStyle/>
          <a:p>
            <a:fld id="{47A35184-2A17-AE43-A6B3-7F60DC9E0D57}" type="datetimeFigureOut">
              <a:t>2025/5/31</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2215821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A35184-2A17-AE43-A6B3-7F60DC9E0D57}" type="datetimeFigureOut">
              <a:t>2025/5/31</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2813447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6019"/>
            <a:ext cx="6896776" cy="7056067"/>
          </a:xfrm>
        </p:spPr>
        <p:txBody>
          <a:bodyPr anchor="b"/>
          <a:lstStyle>
            <a:lvl1pPr>
              <a:defRPr sz="7483"/>
            </a:lvl1pPr>
          </a:lstStyle>
          <a:p>
            <a:r>
              <a:rPr lang="zh-CN" altLang="en-US" dirty="0"/>
              <a:t>单击此处编辑母版标题样式</a:t>
            </a:r>
            <a:endParaRPr lang="en-US" dirty="0"/>
          </a:p>
        </p:txBody>
      </p:sp>
      <p:sp>
        <p:nvSpPr>
          <p:cNvPr id="3" name="Content Placeholder 2"/>
          <p:cNvSpPr>
            <a:spLocks noGrp="1"/>
          </p:cNvSpPr>
          <p:nvPr>
            <p:ph idx="1"/>
          </p:nvPr>
        </p:nvSpPr>
        <p:spPr>
          <a:xfrm>
            <a:off x="9090826" y="4354048"/>
            <a:ext cx="10825460" cy="21490205"/>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Text Placeholder 3"/>
          <p:cNvSpPr>
            <a:spLocks noGrp="1"/>
          </p:cNvSpPr>
          <p:nvPr>
            <p:ph type="body" sz="half" idx="2"/>
          </p:nvPr>
        </p:nvSpPr>
        <p:spPr>
          <a:xfrm>
            <a:off x="1472909" y="9072087"/>
            <a:ext cx="6896776" cy="16807162"/>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p>
            <a:fld id="{47A35184-2A17-AE43-A6B3-7F60DC9E0D57}" type="datetimeFigureOut">
              <a:t>2025/5/31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1973232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6019"/>
            <a:ext cx="6896776" cy="7056067"/>
          </a:xfrm>
        </p:spPr>
        <p:txBody>
          <a:bodyPr anchor="b"/>
          <a:lstStyle>
            <a:lvl1pPr>
              <a:defRPr sz="7483"/>
            </a:lvl1pPr>
          </a:lstStyle>
          <a:p>
            <a:r>
              <a:rPr lang="zh-CN" altLang="en-US" dirty="0"/>
              <a:t>单击此处编辑母版标题样式</a:t>
            </a:r>
            <a:endParaRPr lang="en-US" dirty="0"/>
          </a:p>
        </p:txBody>
      </p:sp>
      <p:sp>
        <p:nvSpPr>
          <p:cNvPr id="3" name="Picture Placeholder 2"/>
          <p:cNvSpPr>
            <a:spLocks noGrp="1" noChangeAspect="1"/>
          </p:cNvSpPr>
          <p:nvPr>
            <p:ph type="pic" idx="1"/>
          </p:nvPr>
        </p:nvSpPr>
        <p:spPr>
          <a:xfrm>
            <a:off x="9090826" y="4354048"/>
            <a:ext cx="10825460" cy="21490205"/>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zh-CN" altLang="en-US" dirty="0"/>
              <a:t>单击图标添加图片</a:t>
            </a:r>
            <a:endParaRPr lang="en-US" dirty="0"/>
          </a:p>
        </p:txBody>
      </p:sp>
      <p:sp>
        <p:nvSpPr>
          <p:cNvPr id="4" name="Text Placeholder 3"/>
          <p:cNvSpPr>
            <a:spLocks noGrp="1"/>
          </p:cNvSpPr>
          <p:nvPr>
            <p:ph type="body" sz="half" idx="2"/>
          </p:nvPr>
        </p:nvSpPr>
        <p:spPr>
          <a:xfrm>
            <a:off x="1472909" y="9072087"/>
            <a:ext cx="6896776" cy="16807162"/>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zh-CN" altLang="en-US" dirty="0"/>
              <a:t>单击此处编辑母版文本样式</a:t>
            </a:r>
          </a:p>
        </p:txBody>
      </p:sp>
      <p:sp>
        <p:nvSpPr>
          <p:cNvPr id="5" name="Date Placeholder 4"/>
          <p:cNvSpPr>
            <a:spLocks noGrp="1"/>
          </p:cNvSpPr>
          <p:nvPr>
            <p:ph type="dt" sz="half" idx="10"/>
          </p:nvPr>
        </p:nvSpPr>
        <p:spPr/>
        <p:txBody>
          <a:bodyPr/>
          <a:lstStyle/>
          <a:p>
            <a:fld id="{47A35184-2A17-AE43-A6B3-7F60DC9E0D57}" type="datetimeFigureOut">
              <a:t>2025/5/31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B6097C16-AC89-EE4F-A900-1755DB08AFBC}" type="slidenum">
              <a:t>‹#›</a:t>
            </a:fld>
            <a:endParaRPr kumimoji="1" lang="zh-CN" altLang="en-US"/>
          </a:p>
        </p:txBody>
      </p:sp>
    </p:spTree>
    <p:extLst>
      <p:ext uri="{BB962C8B-B14F-4D97-AF65-F5344CB8AC3E}">
        <p14:creationId xmlns:p14="http://schemas.microsoft.com/office/powerpoint/2010/main" val="3247405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10022"/>
            <a:ext cx="18443377" cy="5845058"/>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1470124" y="8050077"/>
            <a:ext cx="18443377" cy="1918718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1470124" y="28028274"/>
            <a:ext cx="4811316" cy="1610015"/>
          </a:xfrm>
          <a:prstGeom prst="rect">
            <a:avLst/>
          </a:prstGeom>
        </p:spPr>
        <p:txBody>
          <a:bodyPr vert="horz" lIns="91440" tIns="45720" rIns="91440" bIns="45720" rtlCol="0" anchor="ctr"/>
          <a:lstStyle>
            <a:lvl1pPr algn="l">
              <a:defRPr sz="2806">
                <a:solidFill>
                  <a:schemeClr val="tx1">
                    <a:tint val="82000"/>
                  </a:schemeClr>
                </a:solidFill>
              </a:defRPr>
            </a:lvl1pPr>
          </a:lstStyle>
          <a:p>
            <a:fld id="{47A35184-2A17-AE43-A6B3-7F60DC9E0D57}" type="datetimeFigureOut">
              <a:t>2025/5/31</a:t>
            </a:fld>
            <a:endParaRPr kumimoji="1" lang="zh-CN" altLang="en-US"/>
          </a:p>
        </p:txBody>
      </p:sp>
      <p:sp>
        <p:nvSpPr>
          <p:cNvPr id="5" name="Footer Placeholder 4"/>
          <p:cNvSpPr>
            <a:spLocks noGrp="1"/>
          </p:cNvSpPr>
          <p:nvPr>
            <p:ph type="ftr" sz="quarter" idx="3"/>
          </p:nvPr>
        </p:nvSpPr>
        <p:spPr>
          <a:xfrm>
            <a:off x="7083326" y="28028274"/>
            <a:ext cx="7216973" cy="1610015"/>
          </a:xfrm>
          <a:prstGeom prst="rect">
            <a:avLst/>
          </a:prstGeom>
        </p:spPr>
        <p:txBody>
          <a:bodyPr vert="horz" lIns="91440" tIns="45720" rIns="91440" bIns="45720" rtlCol="0" anchor="ctr"/>
          <a:lstStyle>
            <a:lvl1pPr algn="ctr">
              <a:defRPr sz="2806">
                <a:solidFill>
                  <a:schemeClr val="tx1">
                    <a:tint val="82000"/>
                  </a:schemeClr>
                </a:solidFill>
              </a:defRPr>
            </a:lvl1pPr>
          </a:lstStyle>
          <a:p>
            <a:endParaRPr kumimoji="1" lang="zh-CN" altLang="en-US"/>
          </a:p>
        </p:txBody>
      </p:sp>
      <p:sp>
        <p:nvSpPr>
          <p:cNvPr id="6" name="Slide Number Placeholder 5"/>
          <p:cNvSpPr>
            <a:spLocks noGrp="1"/>
          </p:cNvSpPr>
          <p:nvPr>
            <p:ph type="sldNum" sz="quarter" idx="4"/>
          </p:nvPr>
        </p:nvSpPr>
        <p:spPr>
          <a:xfrm>
            <a:off x="15102185" y="28028274"/>
            <a:ext cx="4811316" cy="1610015"/>
          </a:xfrm>
          <a:prstGeom prst="rect">
            <a:avLst/>
          </a:prstGeom>
        </p:spPr>
        <p:txBody>
          <a:bodyPr vert="horz" lIns="91440" tIns="45720" rIns="91440" bIns="45720" rtlCol="0" anchor="ctr"/>
          <a:lstStyle>
            <a:lvl1pPr algn="r">
              <a:defRPr sz="2806">
                <a:solidFill>
                  <a:schemeClr val="tx1">
                    <a:tint val="82000"/>
                  </a:schemeClr>
                </a:solidFill>
              </a:defRPr>
            </a:lvl1pPr>
          </a:lstStyle>
          <a:p>
            <a:fld id="{B6097C16-AC89-EE4F-A900-1755DB08AFBC}" type="slidenum">
              <a:t>‹#›</a:t>
            </a:fld>
            <a:endParaRPr kumimoji="1" lang="zh-CN" altLang="en-US"/>
          </a:p>
        </p:txBody>
      </p:sp>
    </p:spTree>
    <p:extLst>
      <p:ext uri="{BB962C8B-B14F-4D97-AF65-F5344CB8AC3E}">
        <p14:creationId xmlns:p14="http://schemas.microsoft.com/office/powerpoint/2010/main" val="260478605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sv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示&#10;&#10;AI 生成的内容可能不正确。">
            <a:extLst>
              <a:ext uri="{FF2B5EF4-FFF2-40B4-BE49-F238E27FC236}">
                <a16:creationId xmlns:a16="http://schemas.microsoft.com/office/drawing/2014/main" id="{0226BAE7-A7F2-059D-5337-4621D903CCDB}"/>
              </a:ext>
            </a:extLst>
          </p:cNvPr>
          <p:cNvPicPr>
            <a:picLocks noChangeAspect="1"/>
          </p:cNvPicPr>
          <p:nvPr/>
        </p:nvPicPr>
        <p:blipFill>
          <a:blip r:embed="rId3"/>
          <a:stretch>
            <a:fillRect/>
          </a:stretch>
        </p:blipFill>
        <p:spPr>
          <a:xfrm>
            <a:off x="15754161" y="9233285"/>
            <a:ext cx="4990922" cy="5837242"/>
          </a:xfrm>
          <a:prstGeom prst="rect">
            <a:avLst/>
          </a:prstGeom>
        </p:spPr>
      </p:pic>
      <p:pic>
        <p:nvPicPr>
          <p:cNvPr id="58" name="图片 57" descr="图示&#10;&#10;AI 生成的内容可能不正确。">
            <a:extLst>
              <a:ext uri="{FF2B5EF4-FFF2-40B4-BE49-F238E27FC236}">
                <a16:creationId xmlns:a16="http://schemas.microsoft.com/office/drawing/2014/main" id="{5FF18DC1-682D-3938-0ED0-0E38E4FF7798}"/>
              </a:ext>
            </a:extLst>
          </p:cNvPr>
          <p:cNvPicPr>
            <a:picLocks noChangeAspect="1"/>
          </p:cNvPicPr>
          <p:nvPr/>
        </p:nvPicPr>
        <p:blipFill>
          <a:blip r:embed="rId4"/>
          <a:stretch>
            <a:fillRect/>
          </a:stretch>
        </p:blipFill>
        <p:spPr>
          <a:xfrm>
            <a:off x="8249240" y="11411638"/>
            <a:ext cx="5658733" cy="3563029"/>
          </a:xfrm>
          <a:prstGeom prst="rect">
            <a:avLst/>
          </a:prstGeom>
        </p:spPr>
      </p:pic>
      <p:sp>
        <p:nvSpPr>
          <p:cNvPr id="113" name="矩形 112">
            <a:extLst>
              <a:ext uri="{FF2B5EF4-FFF2-40B4-BE49-F238E27FC236}">
                <a16:creationId xmlns:a16="http://schemas.microsoft.com/office/drawing/2014/main" id="{6FC12056-1A76-C964-4653-DBCF2E024A45}"/>
              </a:ext>
            </a:extLst>
          </p:cNvPr>
          <p:cNvSpPr/>
          <p:nvPr/>
        </p:nvSpPr>
        <p:spPr>
          <a:xfrm>
            <a:off x="10666316" y="7725492"/>
            <a:ext cx="10358272" cy="1455320"/>
          </a:xfrm>
          <a:prstGeom prst="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altLang="zh-CN" sz="2400">
                <a:latin typeface="+mn-lt"/>
              </a:rPr>
              <a:t>Resize all images to 160×160</a:t>
            </a:r>
          </a:p>
          <a:p>
            <a:pPr marL="171450" indent="-171450">
              <a:buFont typeface="Arial" panose="020B0604020202020204" pitchFamily="34" charset="0"/>
              <a:buChar char="•"/>
            </a:pPr>
            <a:r>
              <a:rPr lang="en-US" altLang="zh-CN" sz="2400">
                <a:latin typeface="+mn-lt"/>
              </a:rPr>
              <a:t>Normalize to [0,1]</a:t>
            </a:r>
          </a:p>
          <a:p>
            <a:pPr marL="171450" indent="-171450">
              <a:buFont typeface="Arial" panose="020B0604020202020204" pitchFamily="34" charset="0"/>
              <a:buChar char="•"/>
            </a:pPr>
            <a:r>
              <a:rPr lang="en-US" altLang="zh-CN" sz="2400">
                <a:latin typeface="+mn-lt"/>
              </a:rPr>
              <a:t>Apply real-time data augmentation:</a:t>
            </a:r>
          </a:p>
          <a:p>
            <a:pPr marL="171450" indent="-171450">
              <a:buFont typeface="Arial" panose="020B0604020202020204" pitchFamily="34" charset="0"/>
              <a:buChar char="•"/>
            </a:pPr>
            <a:r>
              <a:rPr lang="en-US" altLang="zh-CN" sz="2400">
                <a:latin typeface="+mn-lt"/>
              </a:rPr>
              <a:t>Random rotation (±90°), zoom (0.8–1.2×), translation, horizontal/vertical flip</a:t>
            </a:r>
          </a:p>
        </p:txBody>
      </p:sp>
      <p:sp>
        <p:nvSpPr>
          <p:cNvPr id="14" name="矩形 13">
            <a:extLst>
              <a:ext uri="{FF2B5EF4-FFF2-40B4-BE49-F238E27FC236}">
                <a16:creationId xmlns:a16="http://schemas.microsoft.com/office/drawing/2014/main" id="{0AB8D8DC-8787-B5FA-5D50-63B9701E790E}"/>
              </a:ext>
            </a:extLst>
          </p:cNvPr>
          <p:cNvSpPr/>
          <p:nvPr/>
        </p:nvSpPr>
        <p:spPr>
          <a:xfrm>
            <a:off x="0" y="0"/>
            <a:ext cx="21383625" cy="2571749"/>
          </a:xfrm>
          <a:prstGeom prst="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tLang="zh-CN" sz="3600"/>
          </a:p>
        </p:txBody>
      </p:sp>
      <p:sp>
        <p:nvSpPr>
          <p:cNvPr id="16" name="文本框 15">
            <a:extLst>
              <a:ext uri="{FF2B5EF4-FFF2-40B4-BE49-F238E27FC236}">
                <a16:creationId xmlns:a16="http://schemas.microsoft.com/office/drawing/2014/main" id="{2A77E18B-0761-06DD-2080-B4D7685FC8EC}"/>
              </a:ext>
            </a:extLst>
          </p:cNvPr>
          <p:cNvSpPr txBox="1"/>
          <p:nvPr/>
        </p:nvSpPr>
        <p:spPr>
          <a:xfrm>
            <a:off x="311942" y="1219769"/>
            <a:ext cx="20759737" cy="707886"/>
          </a:xfrm>
          <a:prstGeom prst="rect">
            <a:avLst/>
          </a:prstGeom>
          <a:noFill/>
        </p:spPr>
        <p:txBody>
          <a:bodyPr wrap="square" rtlCol="0">
            <a:spAutoFit/>
          </a:bodyPr>
          <a:lstStyle/>
          <a:p>
            <a:r>
              <a:rPr lang="en-US" altLang="zh-CN" sz="4000" b="1">
                <a:solidFill>
                  <a:schemeClr val="bg1"/>
                </a:solidFill>
                <a:latin typeface="Calibri" panose="020F0502020204030204" pitchFamily="34" charset="0"/>
                <a:cs typeface="Calibri" panose="020F0502020204030204" pitchFamily="34" charset="0"/>
              </a:rPr>
              <a:t>Early Cancer Detection Using Multi-Scale CNN and Transformer-Based Deep Learning Approaches</a:t>
            </a:r>
            <a:endParaRPr lang="en-US" altLang="zh-CN" sz="4000">
              <a:solidFill>
                <a:schemeClr val="bg1"/>
              </a:solidFill>
              <a:latin typeface="Calibri" panose="020F0502020204030204" pitchFamily="34" charset="0"/>
              <a:cs typeface="Calibri" panose="020F0502020204030204" pitchFamily="34" charset="0"/>
            </a:endParaRPr>
          </a:p>
        </p:txBody>
      </p:sp>
      <p:pic>
        <p:nvPicPr>
          <p:cNvPr id="19" name="图片 18" descr="图片包含 文本&#10;&#10;AI 生成的内容可能不正确。">
            <a:extLst>
              <a:ext uri="{FF2B5EF4-FFF2-40B4-BE49-F238E27FC236}">
                <a16:creationId xmlns:a16="http://schemas.microsoft.com/office/drawing/2014/main" id="{5D1B4E2F-A369-3478-E606-A43ACFA241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67009" y="319150"/>
            <a:ext cx="1704975" cy="684358"/>
          </a:xfrm>
          <a:prstGeom prst="rect">
            <a:avLst/>
          </a:prstGeom>
        </p:spPr>
      </p:pic>
      <p:pic>
        <p:nvPicPr>
          <p:cNvPr id="22" name="图形 21">
            <a:extLst>
              <a:ext uri="{FF2B5EF4-FFF2-40B4-BE49-F238E27FC236}">
                <a16:creationId xmlns:a16="http://schemas.microsoft.com/office/drawing/2014/main" id="{277FAC36-F9E9-0553-2726-281651FC3F0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516376" y="148496"/>
            <a:ext cx="1025666" cy="1025666"/>
          </a:xfrm>
          <a:prstGeom prst="rect">
            <a:avLst/>
          </a:prstGeom>
        </p:spPr>
      </p:pic>
      <p:sp>
        <p:nvSpPr>
          <p:cNvPr id="24" name="文本框 23">
            <a:extLst>
              <a:ext uri="{FF2B5EF4-FFF2-40B4-BE49-F238E27FC236}">
                <a16:creationId xmlns:a16="http://schemas.microsoft.com/office/drawing/2014/main" id="{677E0CE4-11D0-296F-DE89-E2C413662E93}"/>
              </a:ext>
            </a:extLst>
          </p:cNvPr>
          <p:cNvSpPr txBox="1"/>
          <p:nvPr/>
        </p:nvSpPr>
        <p:spPr>
          <a:xfrm>
            <a:off x="5556129" y="1952199"/>
            <a:ext cx="11631710" cy="523220"/>
          </a:xfrm>
          <a:prstGeom prst="rect">
            <a:avLst/>
          </a:prstGeom>
          <a:noFill/>
        </p:spPr>
        <p:txBody>
          <a:bodyPr wrap="none" rtlCol="0">
            <a:spAutoFit/>
          </a:bodyPr>
          <a:lstStyle/>
          <a:p>
            <a:r>
              <a:rPr kumimoji="1" lang="en-US" altLang="zh-CN" sz="2800" b="1">
                <a:solidFill>
                  <a:schemeClr val="bg1"/>
                </a:solidFill>
                <a:latin typeface="Calibri" panose="020F0502020204030204" pitchFamily="34" charset="0"/>
                <a:cs typeface="Calibri" panose="020F0502020204030204" pitchFamily="34" charset="0"/>
              </a:rPr>
              <a:t>Chengdu University of Technology, CDUT Sino-British Collaborative Education</a:t>
            </a:r>
            <a:endParaRPr kumimoji="1" lang="zh-CN" altLang="en-US" sz="2800" b="1">
              <a:solidFill>
                <a:schemeClr val="bg1"/>
              </a:solidFill>
              <a:latin typeface="Calibri" panose="020F0502020204030204" pitchFamily="34" charset="0"/>
              <a:cs typeface="Calibri" panose="020F0502020204030204" pitchFamily="34" charset="0"/>
            </a:endParaRPr>
          </a:p>
        </p:txBody>
      </p:sp>
      <p:sp>
        <p:nvSpPr>
          <p:cNvPr id="27" name="圆角矩形 26">
            <a:extLst>
              <a:ext uri="{FF2B5EF4-FFF2-40B4-BE49-F238E27FC236}">
                <a16:creationId xmlns:a16="http://schemas.microsoft.com/office/drawing/2014/main" id="{0143C199-199F-3815-92CA-9DD46915150A}"/>
              </a:ext>
            </a:extLst>
          </p:cNvPr>
          <p:cNvSpPr/>
          <p:nvPr/>
        </p:nvSpPr>
        <p:spPr>
          <a:xfrm>
            <a:off x="4872037" y="2708498"/>
            <a:ext cx="11639550" cy="583840"/>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a:t>Xinyu Luo(Carson) | 202118020329 | Supervisor: Dr. Grace U. Nneji</a:t>
            </a:r>
            <a:endParaRPr lang="en-US" altLang="zh-CN" sz="2800"/>
          </a:p>
        </p:txBody>
      </p:sp>
      <p:sp>
        <p:nvSpPr>
          <p:cNvPr id="29" name="文本框 28">
            <a:extLst>
              <a:ext uri="{FF2B5EF4-FFF2-40B4-BE49-F238E27FC236}">
                <a16:creationId xmlns:a16="http://schemas.microsoft.com/office/drawing/2014/main" id="{24DFC56F-DD96-8A5E-7230-F4D6F2C3B9C4}"/>
              </a:ext>
            </a:extLst>
          </p:cNvPr>
          <p:cNvSpPr txBox="1"/>
          <p:nvPr/>
        </p:nvSpPr>
        <p:spPr>
          <a:xfrm>
            <a:off x="546831" y="3943747"/>
            <a:ext cx="20138300" cy="1938992"/>
          </a:xfrm>
          <a:prstGeom prst="rect">
            <a:avLst/>
          </a:prstGeom>
          <a:noFill/>
        </p:spPr>
        <p:txBody>
          <a:bodyPr wrap="square" rtlCol="0">
            <a:spAutoFit/>
          </a:bodyPr>
          <a:lstStyle/>
          <a:p>
            <a:r>
              <a:rPr lang="en-US" altLang="zh-CN" sz="2000">
                <a:solidFill>
                  <a:srgbClr val="000000"/>
                </a:solidFill>
                <a:effectLst/>
                <a:latin typeface="Calibri" panose="020F0502020204030204" pitchFamily="34" charset="0"/>
                <a:ea typeface="等线 Light" panose="02010600030101010101" pitchFamily="2" charset="-122"/>
                <a:cs typeface="Calibri" panose="020F0502020204030204" pitchFamily="34" charset="0"/>
              </a:rPr>
              <a:t>This study proposes a hybrid deep learning framework for early breast cancer detection based on histopathological image analysis. The model integrates Convolutional Neural Networks (CNNs) and Vision Transformers (ViTs), leveraging EfficientNetV2 for efficient local feature extraction and ViTs enhanced with Shifted Patch Tokenization (SPT) for global context modeling. The framework was trained and evaluated on the BreakHis dataset comprising over 7,900 images at multiple magnification levels, and further validated on the BACH dataset of 400 high-resolution microscopy images. On the BreakHis dataset, the model achieved a test accuracy of 92.1%, an AUC-ROC of 0.9715, and a sensitivity of 94.6%, while on the BACH dataset, it attained an accuracy of 86.7%, AUC-ROC of 0.8700, and sensitivity of 92.5%. These results demonstrate the model’s strong classification performance and generalization capability across different datasets. The proposed approach shows considerable potential for clinical applications that require reliable, high-sensitivity diagnostic support in digital pathology.</a:t>
            </a:r>
            <a:endParaRPr lang="zh-CN" altLang="zh-CN" sz="2000">
              <a:solidFill>
                <a:srgbClr val="000000"/>
              </a:solidFill>
              <a:effectLst/>
              <a:latin typeface="Calibri" panose="020F0502020204030204" pitchFamily="34" charset="0"/>
              <a:ea typeface="等线 Light" panose="02010600030101010101" pitchFamily="2" charset="-122"/>
              <a:cs typeface="Calibri" panose="020F0502020204030204" pitchFamily="34" charset="0"/>
            </a:endParaRPr>
          </a:p>
        </p:txBody>
      </p:sp>
      <p:sp>
        <p:nvSpPr>
          <p:cNvPr id="30" name="圆角矩形 29">
            <a:extLst>
              <a:ext uri="{FF2B5EF4-FFF2-40B4-BE49-F238E27FC236}">
                <a16:creationId xmlns:a16="http://schemas.microsoft.com/office/drawing/2014/main" id="{A7D262CE-9622-6531-0DAA-06DC7AA28EE6}"/>
              </a:ext>
            </a:extLst>
          </p:cNvPr>
          <p:cNvSpPr/>
          <p:nvPr/>
        </p:nvSpPr>
        <p:spPr>
          <a:xfrm>
            <a:off x="3301207" y="3404953"/>
            <a:ext cx="15056123" cy="476420"/>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a:t>Abstract</a:t>
            </a:r>
            <a:endParaRPr lang="en-US" altLang="zh-CN" sz="2800"/>
          </a:p>
        </p:txBody>
      </p:sp>
      <p:sp>
        <p:nvSpPr>
          <p:cNvPr id="56" name="文本框 55">
            <a:extLst>
              <a:ext uri="{FF2B5EF4-FFF2-40B4-BE49-F238E27FC236}">
                <a16:creationId xmlns:a16="http://schemas.microsoft.com/office/drawing/2014/main" id="{E9F5C4C2-E111-D47B-A3EA-19354D656DE8}"/>
              </a:ext>
            </a:extLst>
          </p:cNvPr>
          <p:cNvSpPr txBox="1"/>
          <p:nvPr/>
        </p:nvSpPr>
        <p:spPr>
          <a:xfrm>
            <a:off x="505857" y="9180812"/>
            <a:ext cx="15448846" cy="2462213"/>
          </a:xfrm>
          <a:prstGeom prst="rect">
            <a:avLst/>
          </a:prstGeom>
          <a:noFill/>
        </p:spPr>
        <p:txBody>
          <a:bodyPr wrap="square" anchor="ctr">
            <a:spAutoFit/>
          </a:bodyPr>
          <a:lstStyle/>
          <a:p>
            <a:pPr>
              <a:spcAft>
                <a:spcPts val="1200"/>
              </a:spcAft>
            </a:pPr>
            <a:r>
              <a:rPr lang="en-US" altLang="zh-CN" sz="2400"/>
              <a:t>This study proposes a hybrid deep learning model combining Convolutional Neural Networks (CNNs) and Vision Transformers (ViTs) to classify histopathological images of breast cancer. </a:t>
            </a:r>
            <a:br>
              <a:rPr lang="en-US" altLang="zh-CN" sz="2400"/>
            </a:br>
            <a:r>
              <a:rPr lang="en-US" altLang="zh-CN" sz="2400"/>
              <a:t>The model is trained on the BreakHis dataset (100x magnification), using a dual-branch architecture: The </a:t>
            </a:r>
            <a:r>
              <a:rPr lang="en-US" altLang="zh-CN" sz="2400" b="1"/>
              <a:t>EfficientNetV2</a:t>
            </a:r>
            <a:r>
              <a:rPr lang="zh-CN" altLang="en-US" sz="2400" b="1"/>
              <a:t> </a:t>
            </a:r>
            <a:r>
              <a:rPr lang="en-US" altLang="zh-CN" sz="2400"/>
              <a:t>[1] branch extracts local features through compound convolutional scaling. </a:t>
            </a:r>
          </a:p>
          <a:p>
            <a:pPr>
              <a:spcAft>
                <a:spcPts val="1200"/>
              </a:spcAft>
            </a:pPr>
            <a:r>
              <a:rPr lang="en-US" altLang="zh-CN" sz="2400"/>
              <a:t>The </a:t>
            </a:r>
            <a:r>
              <a:rPr lang="en-US" altLang="zh-CN" sz="2400" b="1"/>
              <a:t>ViT branch</a:t>
            </a:r>
            <a:r>
              <a:rPr lang="en-US" altLang="zh-CN" sz="2400"/>
              <a:t> utilizes </a:t>
            </a:r>
            <a:r>
              <a:rPr lang="en-US" altLang="zh-CN" sz="2400" b="1"/>
              <a:t>Shifted Patch Tokenization (SPT)</a:t>
            </a:r>
            <a:r>
              <a:rPr lang="zh-CN" altLang="en-US" sz="2400" b="1"/>
              <a:t> </a:t>
            </a:r>
            <a:r>
              <a:rPr lang="en-US" altLang="zh-CN" sz="2400" b="1"/>
              <a:t>[2]</a:t>
            </a:r>
            <a:r>
              <a:rPr lang="en-US" altLang="zh-CN" sz="2400"/>
              <a:t> to enhance local spatial representation and </a:t>
            </a:r>
            <a:r>
              <a:rPr lang="en-US" altLang="zh-CN" sz="2400" b="1"/>
              <a:t>Learned-Scale Attention (LSA)</a:t>
            </a:r>
            <a:r>
              <a:rPr lang="en-US" altLang="zh-CN" sz="2400"/>
              <a:t> to adjust attention scores adaptively. </a:t>
            </a:r>
          </a:p>
        </p:txBody>
      </p:sp>
      <p:pic>
        <p:nvPicPr>
          <p:cNvPr id="57" name="图片 56">
            <a:extLst>
              <a:ext uri="{FF2B5EF4-FFF2-40B4-BE49-F238E27FC236}">
                <a16:creationId xmlns:a16="http://schemas.microsoft.com/office/drawing/2014/main" id="{C1979376-8E09-8E98-6ABB-A37B1C8B392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4066" y="11682574"/>
            <a:ext cx="6419302" cy="3262432"/>
          </a:xfrm>
          <a:prstGeom prst="rect">
            <a:avLst/>
          </a:prstGeom>
        </p:spPr>
      </p:pic>
      <p:sp>
        <p:nvSpPr>
          <p:cNvPr id="62" name="文本框 61">
            <a:extLst>
              <a:ext uri="{FF2B5EF4-FFF2-40B4-BE49-F238E27FC236}">
                <a16:creationId xmlns:a16="http://schemas.microsoft.com/office/drawing/2014/main" id="{045A6763-F1AA-F580-4A3B-6229D0EDBB76}"/>
              </a:ext>
            </a:extLst>
          </p:cNvPr>
          <p:cNvSpPr txBox="1"/>
          <p:nvPr/>
        </p:nvSpPr>
        <p:spPr>
          <a:xfrm>
            <a:off x="764066" y="15114448"/>
            <a:ext cx="6237799" cy="646331"/>
          </a:xfrm>
          <a:prstGeom prst="rect">
            <a:avLst/>
          </a:prstGeom>
          <a:noFill/>
        </p:spPr>
        <p:txBody>
          <a:bodyPr wrap="square" rtlCol="0">
            <a:spAutoFit/>
          </a:bodyPr>
          <a:lstStyle/>
          <a:p>
            <a:r>
              <a:rPr lang="en-US" altLang="zh-CN" i="1"/>
              <a:t>Figure 1: Shifted Patch Tokenization generates 5 shifted views to improve spatial diversity</a:t>
            </a:r>
            <a:r>
              <a:rPr lang="en-US" altLang="zh-CN"/>
              <a:t> </a:t>
            </a:r>
          </a:p>
        </p:txBody>
      </p:sp>
      <p:sp>
        <p:nvSpPr>
          <p:cNvPr id="63" name="文本框 62">
            <a:extLst>
              <a:ext uri="{FF2B5EF4-FFF2-40B4-BE49-F238E27FC236}">
                <a16:creationId xmlns:a16="http://schemas.microsoft.com/office/drawing/2014/main" id="{C9BDAE0F-47A4-28BC-D432-CF61EEEB9EF8}"/>
              </a:ext>
            </a:extLst>
          </p:cNvPr>
          <p:cNvSpPr txBox="1"/>
          <p:nvPr/>
        </p:nvSpPr>
        <p:spPr>
          <a:xfrm>
            <a:off x="7892800" y="15114448"/>
            <a:ext cx="6237799" cy="646331"/>
          </a:xfrm>
          <a:prstGeom prst="rect">
            <a:avLst/>
          </a:prstGeom>
          <a:noFill/>
        </p:spPr>
        <p:txBody>
          <a:bodyPr wrap="square" rtlCol="0">
            <a:spAutoFit/>
          </a:bodyPr>
          <a:lstStyle/>
          <a:p>
            <a:r>
              <a:rPr lang="en-US" altLang="zh-CN" i="1"/>
              <a:t>Figure 2: Learned-Scale Attention dynamically adjusts attention scores across heads.</a:t>
            </a:r>
            <a:r>
              <a:rPr lang="en-US" altLang="zh-CN"/>
              <a:t> </a:t>
            </a:r>
          </a:p>
        </p:txBody>
      </p:sp>
      <p:sp>
        <p:nvSpPr>
          <p:cNvPr id="64" name="文本框 63">
            <a:extLst>
              <a:ext uri="{FF2B5EF4-FFF2-40B4-BE49-F238E27FC236}">
                <a16:creationId xmlns:a16="http://schemas.microsoft.com/office/drawing/2014/main" id="{999D51A5-B672-A87A-2B52-C7545C954CC7}"/>
              </a:ext>
            </a:extLst>
          </p:cNvPr>
          <p:cNvSpPr txBox="1"/>
          <p:nvPr/>
        </p:nvSpPr>
        <p:spPr>
          <a:xfrm>
            <a:off x="14727825" y="15131666"/>
            <a:ext cx="6347019" cy="646331"/>
          </a:xfrm>
          <a:prstGeom prst="rect">
            <a:avLst/>
          </a:prstGeom>
          <a:noFill/>
        </p:spPr>
        <p:txBody>
          <a:bodyPr wrap="square" rtlCol="0">
            <a:spAutoFit/>
          </a:bodyPr>
          <a:lstStyle/>
          <a:p>
            <a:r>
              <a:rPr lang="en-US" altLang="zh-CN" i="1"/>
              <a:t>Figure 3: Hybrid architecture combining EfficientNetV2 and ViT for breast cancer classification.</a:t>
            </a:r>
            <a:r>
              <a:rPr lang="en-US" altLang="zh-CN"/>
              <a:t> </a:t>
            </a:r>
          </a:p>
        </p:txBody>
      </p:sp>
      <p:sp>
        <p:nvSpPr>
          <p:cNvPr id="54" name="圆角矩形 53">
            <a:extLst>
              <a:ext uri="{FF2B5EF4-FFF2-40B4-BE49-F238E27FC236}">
                <a16:creationId xmlns:a16="http://schemas.microsoft.com/office/drawing/2014/main" id="{D36F845A-E885-485A-86C0-F5620A0C0213}"/>
              </a:ext>
            </a:extLst>
          </p:cNvPr>
          <p:cNvSpPr/>
          <p:nvPr/>
        </p:nvSpPr>
        <p:spPr>
          <a:xfrm>
            <a:off x="3301207" y="5873717"/>
            <a:ext cx="15056123" cy="517148"/>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a:t>Methodology</a:t>
            </a:r>
            <a:endParaRPr lang="en-US" altLang="zh-CN" sz="2800"/>
          </a:p>
        </p:txBody>
      </p:sp>
      <p:sp>
        <p:nvSpPr>
          <p:cNvPr id="67" name="圆角矩形 66">
            <a:extLst>
              <a:ext uri="{FF2B5EF4-FFF2-40B4-BE49-F238E27FC236}">
                <a16:creationId xmlns:a16="http://schemas.microsoft.com/office/drawing/2014/main" id="{D956CD0E-506A-4E15-44C1-3AA9E64DA9C7}"/>
              </a:ext>
            </a:extLst>
          </p:cNvPr>
          <p:cNvSpPr/>
          <p:nvPr/>
        </p:nvSpPr>
        <p:spPr>
          <a:xfrm>
            <a:off x="3301207" y="15933742"/>
            <a:ext cx="15056123" cy="546157"/>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a:t>Results</a:t>
            </a:r>
            <a:endParaRPr lang="en-US" altLang="zh-CN" sz="2800"/>
          </a:p>
        </p:txBody>
      </p:sp>
      <p:sp>
        <p:nvSpPr>
          <p:cNvPr id="68" name="文本框 67">
            <a:extLst>
              <a:ext uri="{FF2B5EF4-FFF2-40B4-BE49-F238E27FC236}">
                <a16:creationId xmlns:a16="http://schemas.microsoft.com/office/drawing/2014/main" id="{008528BD-0772-F374-2421-2C4A3B229EA9}"/>
              </a:ext>
            </a:extLst>
          </p:cNvPr>
          <p:cNvSpPr txBox="1"/>
          <p:nvPr/>
        </p:nvSpPr>
        <p:spPr>
          <a:xfrm>
            <a:off x="942941" y="16534660"/>
            <a:ext cx="2728119" cy="523220"/>
          </a:xfrm>
          <a:prstGeom prst="rect">
            <a:avLst/>
          </a:prstGeom>
          <a:noFill/>
        </p:spPr>
        <p:txBody>
          <a:bodyPr wrap="none" rtlCol="0">
            <a:spAutoFit/>
          </a:bodyPr>
          <a:lstStyle/>
          <a:p>
            <a:r>
              <a:rPr kumimoji="1" lang="en-US" altLang="zh-CN" sz="2800" b="1">
                <a:latin typeface="Calibri" panose="020F0502020204030204" pitchFamily="34" charset="0"/>
                <a:cs typeface="Calibri" panose="020F0502020204030204" pitchFamily="34" charset="0"/>
              </a:rPr>
              <a:t>BreakHis</a:t>
            </a:r>
            <a:r>
              <a:rPr kumimoji="1" lang="zh-CN" altLang="en-US" sz="2800" b="1">
                <a:latin typeface="Calibri" panose="020F0502020204030204" pitchFamily="34" charset="0"/>
                <a:cs typeface="Calibri" panose="020F0502020204030204" pitchFamily="34" charset="0"/>
              </a:rPr>
              <a:t> </a:t>
            </a:r>
            <a:r>
              <a:rPr kumimoji="1" lang="en-US" altLang="zh-CN" sz="2800" b="1">
                <a:latin typeface="Calibri" panose="020F0502020204030204" pitchFamily="34" charset="0"/>
                <a:cs typeface="Calibri" panose="020F0502020204030204" pitchFamily="34" charset="0"/>
              </a:rPr>
              <a:t>Dataset</a:t>
            </a:r>
            <a:endParaRPr kumimoji="1" lang="zh-CN" altLang="en-US" sz="2800" b="1">
              <a:latin typeface="Calibri" panose="020F0502020204030204" pitchFamily="34" charset="0"/>
              <a:cs typeface="Calibri" panose="020F0502020204030204" pitchFamily="34" charset="0"/>
            </a:endParaRPr>
          </a:p>
        </p:txBody>
      </p:sp>
      <p:pic>
        <p:nvPicPr>
          <p:cNvPr id="75" name="图片 74" descr="图表, 树状图&#10;&#10;AI 生成的内容可能不正确。">
            <a:extLst>
              <a:ext uri="{FF2B5EF4-FFF2-40B4-BE49-F238E27FC236}">
                <a16:creationId xmlns:a16="http://schemas.microsoft.com/office/drawing/2014/main" id="{DCBD5AFB-B017-D667-4370-1322781A82EB}"/>
              </a:ext>
            </a:extLst>
          </p:cNvPr>
          <p:cNvPicPr>
            <a:picLocks noChangeAspect="1"/>
          </p:cNvPicPr>
          <p:nvPr/>
        </p:nvPicPr>
        <p:blipFill>
          <a:blip r:embed="rId9"/>
          <a:stretch>
            <a:fillRect/>
          </a:stretch>
        </p:blipFill>
        <p:spPr>
          <a:xfrm>
            <a:off x="9143517" y="17222737"/>
            <a:ext cx="3567523" cy="3109659"/>
          </a:xfrm>
          <a:prstGeom prst="rect">
            <a:avLst/>
          </a:prstGeom>
        </p:spPr>
      </p:pic>
      <p:pic>
        <p:nvPicPr>
          <p:cNvPr id="77" name="图片 76" descr="图形用户界面, 直方图&#10;&#10;AI 生成的内容可能不正确。">
            <a:extLst>
              <a:ext uri="{FF2B5EF4-FFF2-40B4-BE49-F238E27FC236}">
                <a16:creationId xmlns:a16="http://schemas.microsoft.com/office/drawing/2014/main" id="{D6584FE1-DC3D-B5D5-F395-C2E928BEC602}"/>
              </a:ext>
            </a:extLst>
          </p:cNvPr>
          <p:cNvPicPr>
            <a:picLocks noChangeAspect="1"/>
          </p:cNvPicPr>
          <p:nvPr/>
        </p:nvPicPr>
        <p:blipFill>
          <a:blip r:embed="rId10"/>
          <a:stretch>
            <a:fillRect/>
          </a:stretch>
        </p:blipFill>
        <p:spPr>
          <a:xfrm>
            <a:off x="600557" y="17222737"/>
            <a:ext cx="8542960" cy="3127668"/>
          </a:xfrm>
          <a:prstGeom prst="rect">
            <a:avLst/>
          </a:prstGeom>
        </p:spPr>
      </p:pic>
      <p:pic>
        <p:nvPicPr>
          <p:cNvPr id="79" name="图片 78">
            <a:extLst>
              <a:ext uri="{FF2B5EF4-FFF2-40B4-BE49-F238E27FC236}">
                <a16:creationId xmlns:a16="http://schemas.microsoft.com/office/drawing/2014/main" id="{6E2B5563-9EB7-A9CB-81F2-62DD8E6E0BD2}"/>
              </a:ext>
            </a:extLst>
          </p:cNvPr>
          <p:cNvPicPr>
            <a:picLocks noChangeAspect="1"/>
          </p:cNvPicPr>
          <p:nvPr/>
        </p:nvPicPr>
        <p:blipFill>
          <a:blip r:embed="rId11"/>
          <a:stretch>
            <a:fillRect/>
          </a:stretch>
        </p:blipFill>
        <p:spPr>
          <a:xfrm>
            <a:off x="12944065" y="17363910"/>
            <a:ext cx="3567522" cy="3098612"/>
          </a:xfrm>
          <a:prstGeom prst="rect">
            <a:avLst/>
          </a:prstGeom>
        </p:spPr>
      </p:pic>
      <p:pic>
        <p:nvPicPr>
          <p:cNvPr id="83" name="图片 82" descr="图形用户界面, 应用程序&#10;&#10;AI 生成的内容可能不正确。">
            <a:extLst>
              <a:ext uri="{FF2B5EF4-FFF2-40B4-BE49-F238E27FC236}">
                <a16:creationId xmlns:a16="http://schemas.microsoft.com/office/drawing/2014/main" id="{80FBA640-6C4F-FD97-DBF1-19286B622635}"/>
              </a:ext>
            </a:extLst>
          </p:cNvPr>
          <p:cNvPicPr>
            <a:picLocks noChangeAspect="1"/>
          </p:cNvPicPr>
          <p:nvPr/>
        </p:nvPicPr>
        <p:blipFill>
          <a:blip r:embed="rId12"/>
          <a:srcRect l="49152"/>
          <a:stretch/>
        </p:blipFill>
        <p:spPr>
          <a:xfrm>
            <a:off x="16511587" y="17403491"/>
            <a:ext cx="4303564" cy="3098612"/>
          </a:xfrm>
          <a:prstGeom prst="rect">
            <a:avLst/>
          </a:prstGeom>
        </p:spPr>
      </p:pic>
      <p:sp>
        <p:nvSpPr>
          <p:cNvPr id="84" name="文本框 83">
            <a:extLst>
              <a:ext uri="{FF2B5EF4-FFF2-40B4-BE49-F238E27FC236}">
                <a16:creationId xmlns:a16="http://schemas.microsoft.com/office/drawing/2014/main" id="{E01609A1-B9BE-052A-3A21-9E2271BD15FE}"/>
              </a:ext>
            </a:extLst>
          </p:cNvPr>
          <p:cNvSpPr txBox="1"/>
          <p:nvPr/>
        </p:nvSpPr>
        <p:spPr>
          <a:xfrm>
            <a:off x="1900178" y="20350405"/>
            <a:ext cx="1982787" cy="646331"/>
          </a:xfrm>
          <a:prstGeom prst="rect">
            <a:avLst/>
          </a:prstGeom>
          <a:noFill/>
        </p:spPr>
        <p:txBody>
          <a:bodyPr wrap="none" rtlCol="0">
            <a:spAutoFit/>
          </a:bodyPr>
          <a:lstStyle/>
          <a:p>
            <a:r>
              <a:rPr kumimoji="1" lang="en-US" altLang="zh-CN"/>
              <a:t>train_acc=</a:t>
            </a:r>
            <a:r>
              <a:rPr lang="en-US" altLang="zh-CN" sz="1800">
                <a:effectLst/>
                <a:latin typeface="Arial" panose="020B0604020202020204" pitchFamily="34" charset="0"/>
                <a:ea typeface="等线 Light" panose="02010600030101010101" pitchFamily="2" charset="-122"/>
              </a:rPr>
              <a:t>0.9317</a:t>
            </a:r>
            <a:r>
              <a:rPr lang="zh-CN" altLang="zh-CN">
                <a:effectLst/>
              </a:rPr>
              <a:t> </a:t>
            </a:r>
            <a:endParaRPr lang="en-US" altLang="zh-CN">
              <a:effectLst/>
            </a:endParaRPr>
          </a:p>
          <a:p>
            <a:r>
              <a:rPr kumimoji="1" lang="en-US" altLang="zh-CN"/>
              <a:t>val_acc=0.9095</a:t>
            </a:r>
            <a:endParaRPr kumimoji="1" lang="zh-CN" altLang="en-US"/>
          </a:p>
        </p:txBody>
      </p:sp>
      <p:sp>
        <p:nvSpPr>
          <p:cNvPr id="85" name="文本框 84">
            <a:extLst>
              <a:ext uri="{FF2B5EF4-FFF2-40B4-BE49-F238E27FC236}">
                <a16:creationId xmlns:a16="http://schemas.microsoft.com/office/drawing/2014/main" id="{7C250826-977D-F251-94C8-CEC0F5A82F4D}"/>
              </a:ext>
            </a:extLst>
          </p:cNvPr>
          <p:cNvSpPr txBox="1"/>
          <p:nvPr/>
        </p:nvSpPr>
        <p:spPr>
          <a:xfrm>
            <a:off x="6074154" y="20361107"/>
            <a:ext cx="2026067" cy="646331"/>
          </a:xfrm>
          <a:prstGeom prst="rect">
            <a:avLst/>
          </a:prstGeom>
          <a:noFill/>
        </p:spPr>
        <p:txBody>
          <a:bodyPr wrap="none" rtlCol="0">
            <a:spAutoFit/>
          </a:bodyPr>
          <a:lstStyle/>
          <a:p>
            <a:r>
              <a:rPr kumimoji="1" lang="en-US" altLang="zh-CN"/>
              <a:t>train_loss=</a:t>
            </a:r>
            <a:r>
              <a:rPr lang="en-US" altLang="zh-CN" sz="1800">
                <a:effectLst/>
                <a:latin typeface="Arial" panose="020B0604020202020204" pitchFamily="34" charset="0"/>
                <a:ea typeface="等线 Light" panose="02010600030101010101" pitchFamily="2" charset="-122"/>
              </a:rPr>
              <a:t>0.8145</a:t>
            </a:r>
            <a:r>
              <a:rPr lang="zh-CN" altLang="zh-CN">
                <a:effectLst/>
              </a:rPr>
              <a:t> </a:t>
            </a:r>
            <a:endParaRPr lang="en-US" altLang="zh-CN">
              <a:effectLst/>
            </a:endParaRPr>
          </a:p>
          <a:p>
            <a:r>
              <a:rPr kumimoji="1" lang="en-US" altLang="zh-CN"/>
              <a:t>val_loss=0.8934</a:t>
            </a:r>
            <a:endParaRPr kumimoji="1" lang="zh-CN" altLang="en-US"/>
          </a:p>
        </p:txBody>
      </p:sp>
      <p:sp>
        <p:nvSpPr>
          <p:cNvPr id="86" name="文本框 85">
            <a:extLst>
              <a:ext uri="{FF2B5EF4-FFF2-40B4-BE49-F238E27FC236}">
                <a16:creationId xmlns:a16="http://schemas.microsoft.com/office/drawing/2014/main" id="{A820AB65-E112-89A9-DFE9-25482111902C}"/>
              </a:ext>
            </a:extLst>
          </p:cNvPr>
          <p:cNvSpPr txBox="1"/>
          <p:nvPr/>
        </p:nvSpPr>
        <p:spPr>
          <a:xfrm>
            <a:off x="9263746" y="20462522"/>
            <a:ext cx="3307316" cy="369332"/>
          </a:xfrm>
          <a:prstGeom prst="rect">
            <a:avLst/>
          </a:prstGeom>
          <a:noFill/>
        </p:spPr>
        <p:txBody>
          <a:bodyPr wrap="none" rtlCol="0">
            <a:spAutoFit/>
          </a:bodyPr>
          <a:lstStyle/>
          <a:p>
            <a:r>
              <a:rPr kumimoji="1" lang="en-US" altLang="zh-CN"/>
              <a:t>TN=107,</a:t>
            </a:r>
            <a:r>
              <a:rPr kumimoji="1" lang="zh-CN" altLang="en-US"/>
              <a:t> </a:t>
            </a:r>
            <a:r>
              <a:rPr kumimoji="1" lang="en-US" altLang="zh-CN"/>
              <a:t>TP=265,</a:t>
            </a:r>
            <a:r>
              <a:rPr kumimoji="1" lang="zh-CN" altLang="en-US"/>
              <a:t> </a:t>
            </a:r>
            <a:r>
              <a:rPr kumimoji="1" lang="en-US" altLang="zh-CN"/>
              <a:t>FP=18,</a:t>
            </a:r>
            <a:r>
              <a:rPr kumimoji="1" lang="zh-CN" altLang="en-US"/>
              <a:t> </a:t>
            </a:r>
            <a:r>
              <a:rPr kumimoji="1" lang="en-US" altLang="zh-CN"/>
              <a:t>FN=15</a:t>
            </a:r>
            <a:endParaRPr lang="en-US" altLang="zh-CN">
              <a:effectLst/>
            </a:endParaRPr>
          </a:p>
        </p:txBody>
      </p:sp>
      <p:sp>
        <p:nvSpPr>
          <p:cNvPr id="87" name="文本框 86">
            <a:extLst>
              <a:ext uri="{FF2B5EF4-FFF2-40B4-BE49-F238E27FC236}">
                <a16:creationId xmlns:a16="http://schemas.microsoft.com/office/drawing/2014/main" id="{10ACBD91-9574-0BFD-F5E6-C63917821AF6}"/>
              </a:ext>
            </a:extLst>
          </p:cNvPr>
          <p:cNvSpPr txBox="1"/>
          <p:nvPr/>
        </p:nvSpPr>
        <p:spPr>
          <a:xfrm>
            <a:off x="14199583" y="20462522"/>
            <a:ext cx="1317477" cy="369332"/>
          </a:xfrm>
          <a:prstGeom prst="rect">
            <a:avLst/>
          </a:prstGeom>
          <a:noFill/>
        </p:spPr>
        <p:txBody>
          <a:bodyPr wrap="none" rtlCol="0">
            <a:spAutoFit/>
          </a:bodyPr>
          <a:lstStyle/>
          <a:p>
            <a:r>
              <a:rPr kumimoji="1" lang="en-US" altLang="zh-CN"/>
              <a:t>AUC=0.971</a:t>
            </a:r>
            <a:endParaRPr lang="en-US" altLang="zh-CN">
              <a:effectLst/>
            </a:endParaRPr>
          </a:p>
        </p:txBody>
      </p:sp>
      <p:sp>
        <p:nvSpPr>
          <p:cNvPr id="88" name="文本框 87">
            <a:extLst>
              <a:ext uri="{FF2B5EF4-FFF2-40B4-BE49-F238E27FC236}">
                <a16:creationId xmlns:a16="http://schemas.microsoft.com/office/drawing/2014/main" id="{0DC8672C-B3E2-3A71-E523-D9D0EA26E84F}"/>
              </a:ext>
            </a:extLst>
          </p:cNvPr>
          <p:cNvSpPr txBox="1"/>
          <p:nvPr/>
        </p:nvSpPr>
        <p:spPr>
          <a:xfrm>
            <a:off x="942940" y="21203339"/>
            <a:ext cx="2241896" cy="523220"/>
          </a:xfrm>
          <a:prstGeom prst="rect">
            <a:avLst/>
          </a:prstGeom>
          <a:noFill/>
        </p:spPr>
        <p:txBody>
          <a:bodyPr wrap="none" rtlCol="0">
            <a:spAutoFit/>
          </a:bodyPr>
          <a:lstStyle/>
          <a:p>
            <a:r>
              <a:rPr kumimoji="1" lang="en-US" altLang="zh-CN" sz="2800" b="1">
                <a:latin typeface="Calibri" panose="020F0502020204030204" pitchFamily="34" charset="0"/>
                <a:cs typeface="Calibri" panose="020F0502020204030204" pitchFamily="34" charset="0"/>
              </a:rPr>
              <a:t>BACH</a:t>
            </a:r>
            <a:r>
              <a:rPr kumimoji="1" lang="zh-CN" altLang="en-US" sz="2800" b="1">
                <a:latin typeface="Calibri" panose="020F0502020204030204" pitchFamily="34" charset="0"/>
                <a:cs typeface="Calibri" panose="020F0502020204030204" pitchFamily="34" charset="0"/>
              </a:rPr>
              <a:t> </a:t>
            </a:r>
            <a:r>
              <a:rPr kumimoji="1" lang="en-US" altLang="zh-CN" sz="2800" b="1">
                <a:latin typeface="Calibri" panose="020F0502020204030204" pitchFamily="34" charset="0"/>
                <a:cs typeface="Calibri" panose="020F0502020204030204" pitchFamily="34" charset="0"/>
              </a:rPr>
              <a:t>Dataset</a:t>
            </a:r>
            <a:endParaRPr kumimoji="1" lang="zh-CN" altLang="en-US" sz="2800" b="1">
              <a:latin typeface="Calibri" panose="020F0502020204030204" pitchFamily="34" charset="0"/>
              <a:cs typeface="Calibri" panose="020F0502020204030204" pitchFamily="34" charset="0"/>
            </a:endParaRPr>
          </a:p>
        </p:txBody>
      </p:sp>
      <p:pic>
        <p:nvPicPr>
          <p:cNvPr id="90" name="图片 89" descr="图形用户界面, 应用程序&#10;&#10;AI 生成的内容可能不正确。">
            <a:extLst>
              <a:ext uri="{FF2B5EF4-FFF2-40B4-BE49-F238E27FC236}">
                <a16:creationId xmlns:a16="http://schemas.microsoft.com/office/drawing/2014/main" id="{B69F0008-F70E-F99F-1C03-104612F0FAE3}"/>
              </a:ext>
            </a:extLst>
          </p:cNvPr>
          <p:cNvPicPr>
            <a:picLocks noChangeAspect="1"/>
          </p:cNvPicPr>
          <p:nvPr/>
        </p:nvPicPr>
        <p:blipFill>
          <a:blip r:embed="rId13"/>
          <a:stretch>
            <a:fillRect/>
          </a:stretch>
        </p:blipFill>
        <p:spPr>
          <a:xfrm>
            <a:off x="629363" y="21726559"/>
            <a:ext cx="8542960" cy="3127668"/>
          </a:xfrm>
          <a:prstGeom prst="rect">
            <a:avLst/>
          </a:prstGeom>
        </p:spPr>
      </p:pic>
      <p:pic>
        <p:nvPicPr>
          <p:cNvPr id="92" name="图片 91" descr="图片包含 图形用户界面&#10;&#10;AI 生成的内容可能不正确。">
            <a:extLst>
              <a:ext uri="{FF2B5EF4-FFF2-40B4-BE49-F238E27FC236}">
                <a16:creationId xmlns:a16="http://schemas.microsoft.com/office/drawing/2014/main" id="{DBE8EAEC-C880-30CF-F9AA-7E2ABC471FB4}"/>
              </a:ext>
            </a:extLst>
          </p:cNvPr>
          <p:cNvPicPr>
            <a:picLocks noChangeAspect="1"/>
          </p:cNvPicPr>
          <p:nvPr/>
        </p:nvPicPr>
        <p:blipFill>
          <a:blip r:embed="rId14"/>
          <a:stretch>
            <a:fillRect/>
          </a:stretch>
        </p:blipFill>
        <p:spPr>
          <a:xfrm>
            <a:off x="9087477" y="21772146"/>
            <a:ext cx="3483585" cy="3036494"/>
          </a:xfrm>
          <a:prstGeom prst="rect">
            <a:avLst/>
          </a:prstGeom>
        </p:spPr>
      </p:pic>
      <p:sp>
        <p:nvSpPr>
          <p:cNvPr id="93" name="文本框 92">
            <a:extLst>
              <a:ext uri="{FF2B5EF4-FFF2-40B4-BE49-F238E27FC236}">
                <a16:creationId xmlns:a16="http://schemas.microsoft.com/office/drawing/2014/main" id="{3AAA6E31-7918-E234-BED1-210C0B30F1DE}"/>
              </a:ext>
            </a:extLst>
          </p:cNvPr>
          <p:cNvSpPr txBox="1"/>
          <p:nvPr/>
        </p:nvSpPr>
        <p:spPr>
          <a:xfrm>
            <a:off x="8555225" y="20910951"/>
            <a:ext cx="5922301" cy="369332"/>
          </a:xfrm>
          <a:prstGeom prst="rect">
            <a:avLst/>
          </a:prstGeom>
          <a:noFill/>
        </p:spPr>
        <p:txBody>
          <a:bodyPr wrap="square" rtlCol="0">
            <a:spAutoFit/>
          </a:bodyPr>
          <a:lstStyle/>
          <a:p>
            <a:r>
              <a:rPr lang="en-US" altLang="zh-CN" i="1"/>
              <a:t>Figure 4:</a:t>
            </a:r>
            <a:r>
              <a:rPr lang="zh-CN" altLang="en-US" i="1"/>
              <a:t> </a:t>
            </a:r>
            <a:r>
              <a:rPr lang="en-US" altLang="zh-CN" i="1"/>
              <a:t>Training</a:t>
            </a:r>
            <a:r>
              <a:rPr lang="zh-CN" altLang="en-US" i="1"/>
              <a:t> </a:t>
            </a:r>
            <a:r>
              <a:rPr lang="en-US" altLang="zh-CN" i="1"/>
              <a:t>Resulets</a:t>
            </a:r>
            <a:r>
              <a:rPr lang="zh-CN" altLang="en-US" i="1"/>
              <a:t> </a:t>
            </a:r>
            <a:r>
              <a:rPr lang="en-US" altLang="zh-CN" i="1"/>
              <a:t>Summary</a:t>
            </a:r>
            <a:r>
              <a:rPr lang="zh-CN" altLang="en-US" i="1"/>
              <a:t> </a:t>
            </a:r>
            <a:r>
              <a:rPr lang="en-US" altLang="zh-CN" i="1"/>
              <a:t>of</a:t>
            </a:r>
            <a:r>
              <a:rPr lang="zh-CN" altLang="en-US" i="1"/>
              <a:t> </a:t>
            </a:r>
            <a:r>
              <a:rPr lang="en-US" altLang="zh-CN" i="1"/>
              <a:t>BreakHis</a:t>
            </a:r>
            <a:r>
              <a:rPr lang="zh-CN" altLang="en-US" i="1"/>
              <a:t> </a:t>
            </a:r>
            <a:r>
              <a:rPr lang="en-US" altLang="zh-CN" i="1"/>
              <a:t>Dataset</a:t>
            </a:r>
            <a:endParaRPr lang="en-US" altLang="zh-CN"/>
          </a:p>
        </p:txBody>
      </p:sp>
      <p:pic>
        <p:nvPicPr>
          <p:cNvPr id="95" name="图片 94" descr="图表, 折线图&#10;&#10;AI 生成的内容可能不正确。">
            <a:extLst>
              <a:ext uri="{FF2B5EF4-FFF2-40B4-BE49-F238E27FC236}">
                <a16:creationId xmlns:a16="http://schemas.microsoft.com/office/drawing/2014/main" id="{A4D994CF-FFBD-56C6-5885-49A824072AEF}"/>
              </a:ext>
            </a:extLst>
          </p:cNvPr>
          <p:cNvPicPr>
            <a:picLocks noChangeAspect="1"/>
          </p:cNvPicPr>
          <p:nvPr/>
        </p:nvPicPr>
        <p:blipFill>
          <a:blip r:embed="rId15"/>
          <a:stretch>
            <a:fillRect/>
          </a:stretch>
        </p:blipFill>
        <p:spPr>
          <a:xfrm>
            <a:off x="12944064" y="21792601"/>
            <a:ext cx="3567523" cy="3098612"/>
          </a:xfrm>
          <a:prstGeom prst="rect">
            <a:avLst/>
          </a:prstGeom>
        </p:spPr>
      </p:pic>
      <p:pic>
        <p:nvPicPr>
          <p:cNvPr id="97" name="图片 96" descr="图形用户界面, 应用程序, Teams&#10;&#10;AI 生成的内容可能不正确。">
            <a:extLst>
              <a:ext uri="{FF2B5EF4-FFF2-40B4-BE49-F238E27FC236}">
                <a16:creationId xmlns:a16="http://schemas.microsoft.com/office/drawing/2014/main" id="{B81D1118-AE09-F411-B732-3E1F997795FF}"/>
              </a:ext>
            </a:extLst>
          </p:cNvPr>
          <p:cNvPicPr>
            <a:picLocks noChangeAspect="1"/>
          </p:cNvPicPr>
          <p:nvPr/>
        </p:nvPicPr>
        <p:blipFill>
          <a:blip r:embed="rId16"/>
          <a:srcRect l="49152"/>
          <a:stretch/>
        </p:blipFill>
        <p:spPr>
          <a:xfrm>
            <a:off x="16405133" y="21772146"/>
            <a:ext cx="4441918" cy="3198228"/>
          </a:xfrm>
          <a:prstGeom prst="rect">
            <a:avLst/>
          </a:prstGeom>
        </p:spPr>
      </p:pic>
      <p:sp>
        <p:nvSpPr>
          <p:cNvPr id="98" name="文本框 97">
            <a:extLst>
              <a:ext uri="{FF2B5EF4-FFF2-40B4-BE49-F238E27FC236}">
                <a16:creationId xmlns:a16="http://schemas.microsoft.com/office/drawing/2014/main" id="{1E4861F0-897C-EF60-5BAE-EC0856D704CE}"/>
              </a:ext>
            </a:extLst>
          </p:cNvPr>
          <p:cNvSpPr txBox="1"/>
          <p:nvPr/>
        </p:nvSpPr>
        <p:spPr>
          <a:xfrm>
            <a:off x="8201488" y="25482628"/>
            <a:ext cx="5922301" cy="369332"/>
          </a:xfrm>
          <a:prstGeom prst="rect">
            <a:avLst/>
          </a:prstGeom>
          <a:noFill/>
        </p:spPr>
        <p:txBody>
          <a:bodyPr wrap="square" rtlCol="0">
            <a:spAutoFit/>
          </a:bodyPr>
          <a:lstStyle/>
          <a:p>
            <a:r>
              <a:rPr lang="en-US" altLang="zh-CN" i="1"/>
              <a:t>Figure 5:</a:t>
            </a:r>
            <a:r>
              <a:rPr lang="zh-CN" altLang="en-US" i="1"/>
              <a:t> </a:t>
            </a:r>
            <a:r>
              <a:rPr lang="en-US" altLang="zh-CN" i="1"/>
              <a:t>Training</a:t>
            </a:r>
            <a:r>
              <a:rPr lang="zh-CN" altLang="en-US" i="1"/>
              <a:t> </a:t>
            </a:r>
            <a:r>
              <a:rPr lang="en-US" altLang="zh-CN" i="1"/>
              <a:t>Resulets</a:t>
            </a:r>
            <a:r>
              <a:rPr lang="zh-CN" altLang="en-US" i="1"/>
              <a:t> </a:t>
            </a:r>
            <a:r>
              <a:rPr lang="en-US" altLang="zh-CN" i="1"/>
              <a:t>Summary</a:t>
            </a:r>
            <a:r>
              <a:rPr lang="zh-CN" altLang="en-US" i="1"/>
              <a:t> </a:t>
            </a:r>
            <a:r>
              <a:rPr lang="en-US" altLang="zh-CN" i="1"/>
              <a:t>of</a:t>
            </a:r>
            <a:r>
              <a:rPr lang="zh-CN" altLang="en-US" i="1"/>
              <a:t> </a:t>
            </a:r>
            <a:r>
              <a:rPr lang="en-US" altLang="zh-CN" i="1"/>
              <a:t>BACH</a:t>
            </a:r>
            <a:r>
              <a:rPr lang="zh-CN" altLang="en-US" i="1"/>
              <a:t> </a:t>
            </a:r>
            <a:r>
              <a:rPr lang="en-US" altLang="zh-CN" i="1"/>
              <a:t>Dataset</a:t>
            </a:r>
            <a:endParaRPr lang="en-US" altLang="zh-CN"/>
          </a:p>
        </p:txBody>
      </p:sp>
      <p:sp>
        <p:nvSpPr>
          <p:cNvPr id="99" name="文本框 98">
            <a:extLst>
              <a:ext uri="{FF2B5EF4-FFF2-40B4-BE49-F238E27FC236}">
                <a16:creationId xmlns:a16="http://schemas.microsoft.com/office/drawing/2014/main" id="{916290F5-D6CC-1D0F-6389-55747F7A5C55}"/>
              </a:ext>
            </a:extLst>
          </p:cNvPr>
          <p:cNvSpPr txBox="1"/>
          <p:nvPr/>
        </p:nvSpPr>
        <p:spPr>
          <a:xfrm>
            <a:off x="629363" y="6438701"/>
            <a:ext cx="2837748" cy="461665"/>
          </a:xfrm>
          <a:prstGeom prst="rect">
            <a:avLst/>
          </a:prstGeom>
          <a:noFill/>
        </p:spPr>
        <p:txBody>
          <a:bodyPr wrap="square" rtlCol="0">
            <a:spAutoFit/>
          </a:bodyPr>
          <a:lstStyle/>
          <a:p>
            <a:pPr algn="ctr"/>
            <a:r>
              <a:rPr lang="en-US" altLang="zh-CN" sz="2400" b="1">
                <a:latin typeface="Calibri" panose="020F0502020204030204" pitchFamily="34" charset="0"/>
                <a:cs typeface="Calibri" panose="020F0502020204030204" pitchFamily="34" charset="0"/>
              </a:rPr>
              <a:t>Dataset 1: BreakHis</a:t>
            </a:r>
          </a:p>
        </p:txBody>
      </p:sp>
      <p:sp>
        <p:nvSpPr>
          <p:cNvPr id="105" name="文本框 104">
            <a:extLst>
              <a:ext uri="{FF2B5EF4-FFF2-40B4-BE49-F238E27FC236}">
                <a16:creationId xmlns:a16="http://schemas.microsoft.com/office/drawing/2014/main" id="{872FB244-C687-4CD8-F6D9-6BB5FCB9EABB}"/>
              </a:ext>
            </a:extLst>
          </p:cNvPr>
          <p:cNvSpPr txBox="1"/>
          <p:nvPr/>
        </p:nvSpPr>
        <p:spPr>
          <a:xfrm>
            <a:off x="629363" y="6851412"/>
            <a:ext cx="9829087" cy="830997"/>
          </a:xfrm>
          <a:prstGeom prst="rect">
            <a:avLst/>
          </a:prstGeom>
          <a:noFill/>
        </p:spPr>
        <p:txBody>
          <a:bodyPr wrap="square" rtlCol="0">
            <a:spAutoFit/>
          </a:bodyPr>
          <a:lstStyle/>
          <a:p>
            <a:pPr>
              <a:buFont typeface="Arial" panose="020B0604020202020204" pitchFamily="34" charset="0"/>
              <a:buChar char="•"/>
            </a:pPr>
            <a:r>
              <a:rPr lang="en-US" altLang="zh-CN" sz="2400">
                <a:latin typeface="Calibri" panose="020F0502020204030204" pitchFamily="34" charset="0"/>
                <a:cs typeface="Calibri" panose="020F0502020204030204" pitchFamily="34" charset="0"/>
              </a:rPr>
              <a:t>1,995 benign, 2,081 malignant images</a:t>
            </a:r>
          </a:p>
          <a:p>
            <a:pPr>
              <a:buFont typeface="Arial" panose="020B0604020202020204" pitchFamily="34" charset="0"/>
              <a:buChar char="•"/>
            </a:pPr>
            <a:r>
              <a:rPr lang="en-US" altLang="zh-CN" sz="2400">
                <a:latin typeface="Calibri" panose="020F0502020204030204" pitchFamily="34" charset="0"/>
                <a:cs typeface="Calibri" panose="020F0502020204030204" pitchFamily="34" charset="0"/>
              </a:rPr>
              <a:t>70/10/20 split (train/val/test) with class balancing via random oversampling</a:t>
            </a:r>
          </a:p>
        </p:txBody>
      </p:sp>
      <p:sp>
        <p:nvSpPr>
          <p:cNvPr id="108" name="文本框 98">
            <a:extLst>
              <a:ext uri="{FF2B5EF4-FFF2-40B4-BE49-F238E27FC236}">
                <a16:creationId xmlns:a16="http://schemas.microsoft.com/office/drawing/2014/main" id="{7F89F460-E386-C51E-1BD9-2E2D7A521B1B}"/>
              </a:ext>
            </a:extLst>
          </p:cNvPr>
          <p:cNvSpPr txBox="1"/>
          <p:nvPr/>
        </p:nvSpPr>
        <p:spPr>
          <a:xfrm>
            <a:off x="10519496" y="6464064"/>
            <a:ext cx="2660152"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b="1">
                <a:latin typeface="Calibri" panose="020F0502020204030204" pitchFamily="34" charset="0"/>
                <a:cs typeface="Calibri" panose="020F0502020204030204" pitchFamily="34" charset="0"/>
              </a:rPr>
              <a:t>Dataset 2</a:t>
            </a:r>
            <a:r>
              <a:rPr lang="zh-CN" altLang="en-US" sz="2400" b="1">
                <a:latin typeface="Calibri" panose="020F0502020204030204" pitchFamily="34" charset="0"/>
                <a:cs typeface="Calibri" panose="020F0502020204030204" pitchFamily="34" charset="0"/>
              </a:rPr>
              <a:t>：</a:t>
            </a:r>
            <a:r>
              <a:rPr lang="en-US" altLang="zh-CN" sz="2400" b="1">
                <a:latin typeface="Calibri" panose="020F0502020204030204" pitchFamily="34" charset="0"/>
                <a:cs typeface="Calibri" panose="020F0502020204030204" pitchFamily="34" charset="0"/>
              </a:rPr>
              <a:t>BACH</a:t>
            </a:r>
          </a:p>
        </p:txBody>
      </p:sp>
      <p:sp>
        <p:nvSpPr>
          <p:cNvPr id="109" name="文本框 108">
            <a:extLst>
              <a:ext uri="{FF2B5EF4-FFF2-40B4-BE49-F238E27FC236}">
                <a16:creationId xmlns:a16="http://schemas.microsoft.com/office/drawing/2014/main" id="{9041267F-E116-C50C-5900-B346F447ABA9}"/>
              </a:ext>
            </a:extLst>
          </p:cNvPr>
          <p:cNvSpPr txBox="1"/>
          <p:nvPr/>
        </p:nvSpPr>
        <p:spPr>
          <a:xfrm>
            <a:off x="10666316" y="6894495"/>
            <a:ext cx="6605815" cy="830997"/>
          </a:xfrm>
          <a:prstGeom prst="rect">
            <a:avLst/>
          </a:prstGeom>
          <a:noFill/>
        </p:spPr>
        <p:txBody>
          <a:bodyPr wrap="square" rtlCol="0">
            <a:spAutoFit/>
          </a:bodyPr>
          <a:lstStyle/>
          <a:p>
            <a:pPr>
              <a:buFont typeface="Arial" panose="020B0604020202020204" pitchFamily="34" charset="0"/>
              <a:buChar char="•"/>
            </a:pPr>
            <a:r>
              <a:rPr lang="en-US" altLang="zh-CN" sz="2400">
                <a:latin typeface="Calibri" panose="020F0502020204030204" pitchFamily="34" charset="0"/>
                <a:cs typeface="Calibri" panose="020F0502020204030204" pitchFamily="34" charset="0"/>
              </a:rPr>
              <a:t>100 benign, 200 malignant (after re-labeling)</a:t>
            </a:r>
          </a:p>
          <a:p>
            <a:pPr>
              <a:buFont typeface="Arial" panose="020B0604020202020204" pitchFamily="34" charset="0"/>
              <a:buChar char="•"/>
            </a:pPr>
            <a:r>
              <a:rPr lang="en-US" altLang="zh-CN" sz="2400">
                <a:latin typeface="Calibri" panose="020F0502020204030204" pitchFamily="34" charset="0"/>
                <a:cs typeface="Calibri" panose="020F0502020204030204" pitchFamily="34" charset="0"/>
              </a:rPr>
              <a:t>80/20 split with oversampling to balance classes</a:t>
            </a:r>
          </a:p>
        </p:txBody>
      </p:sp>
      <p:sp>
        <p:nvSpPr>
          <p:cNvPr id="110" name="文本框 109">
            <a:extLst>
              <a:ext uri="{FF2B5EF4-FFF2-40B4-BE49-F238E27FC236}">
                <a16:creationId xmlns:a16="http://schemas.microsoft.com/office/drawing/2014/main" id="{355019F0-E66A-00D1-D21F-E1527AF5C344}"/>
              </a:ext>
            </a:extLst>
          </p:cNvPr>
          <p:cNvSpPr txBox="1"/>
          <p:nvPr/>
        </p:nvSpPr>
        <p:spPr>
          <a:xfrm>
            <a:off x="638542" y="7663625"/>
            <a:ext cx="5657137" cy="1569660"/>
          </a:xfrm>
          <a:prstGeom prst="rect">
            <a:avLst/>
          </a:prstGeom>
          <a:noFill/>
        </p:spPr>
        <p:txBody>
          <a:bodyPr wrap="square" rtlCol="0">
            <a:spAutoFit/>
          </a:bodyPr>
          <a:lstStyle/>
          <a:p>
            <a:r>
              <a:rPr lang="en-US" altLang="zh-CN" sz="2400" b="1">
                <a:latin typeface="+mn-lt"/>
              </a:rPr>
              <a:t>Split Strategy</a:t>
            </a:r>
          </a:p>
          <a:p>
            <a:r>
              <a:rPr lang="en-US" altLang="zh-CN" sz="2400">
                <a:latin typeface="+mn-lt"/>
              </a:rPr>
              <a:t>Custom stratified split:</a:t>
            </a:r>
          </a:p>
          <a:p>
            <a:pPr marL="171450" lvl="4" indent="-171450">
              <a:buFont typeface="Arial" panose="020B0604020202020204" pitchFamily="34" charset="0"/>
              <a:buChar char="•"/>
            </a:pPr>
            <a:r>
              <a:rPr lang="en-US" altLang="zh-CN" sz="2400">
                <a:latin typeface="+mn-lt"/>
              </a:rPr>
              <a:t>BreakHis: 70% train, 10% val, 20% test</a:t>
            </a:r>
          </a:p>
          <a:p>
            <a:pPr marL="171450" lvl="5" indent="-171450">
              <a:buFont typeface="Arial" panose="020B0604020202020204" pitchFamily="34" charset="0"/>
              <a:buChar char="•"/>
            </a:pPr>
            <a:r>
              <a:rPr lang="en-US" altLang="zh-CN" sz="2400">
                <a:latin typeface="+mn-lt"/>
              </a:rPr>
              <a:t>BACH: 80% train, 20% test</a:t>
            </a:r>
          </a:p>
        </p:txBody>
      </p:sp>
      <p:sp>
        <p:nvSpPr>
          <p:cNvPr id="111" name="文本框 110">
            <a:extLst>
              <a:ext uri="{FF2B5EF4-FFF2-40B4-BE49-F238E27FC236}">
                <a16:creationId xmlns:a16="http://schemas.microsoft.com/office/drawing/2014/main" id="{ACE86C90-9864-77F1-D108-8757409F139B}"/>
              </a:ext>
            </a:extLst>
          </p:cNvPr>
          <p:cNvSpPr txBox="1"/>
          <p:nvPr/>
        </p:nvSpPr>
        <p:spPr>
          <a:xfrm>
            <a:off x="8469529" y="8186705"/>
            <a:ext cx="2359740" cy="461665"/>
          </a:xfrm>
          <a:prstGeom prst="rect">
            <a:avLst/>
          </a:prstGeom>
          <a:noFill/>
        </p:spPr>
        <p:txBody>
          <a:bodyPr wrap="square" rtlCol="0">
            <a:spAutoFit/>
          </a:bodyPr>
          <a:lstStyle/>
          <a:p>
            <a:r>
              <a:rPr lang="en-US" altLang="zh-CN" sz="2400" b="1">
                <a:latin typeface="+mn-lt"/>
              </a:rPr>
              <a:t>Preprocessing</a:t>
            </a:r>
          </a:p>
        </p:txBody>
      </p:sp>
      <p:sp>
        <p:nvSpPr>
          <p:cNvPr id="114" name="文本框 113">
            <a:extLst>
              <a:ext uri="{FF2B5EF4-FFF2-40B4-BE49-F238E27FC236}">
                <a16:creationId xmlns:a16="http://schemas.microsoft.com/office/drawing/2014/main" id="{922DBD93-2EB3-E77C-2D16-530E7D51E159}"/>
              </a:ext>
            </a:extLst>
          </p:cNvPr>
          <p:cNvSpPr txBox="1"/>
          <p:nvPr/>
        </p:nvSpPr>
        <p:spPr>
          <a:xfrm>
            <a:off x="1927881" y="24889112"/>
            <a:ext cx="2029273" cy="646331"/>
          </a:xfrm>
          <a:prstGeom prst="rect">
            <a:avLst/>
          </a:prstGeom>
          <a:noFill/>
        </p:spPr>
        <p:txBody>
          <a:bodyPr wrap="none" rtlCol="0">
            <a:spAutoFit/>
          </a:bodyPr>
          <a:lstStyle/>
          <a:p>
            <a:r>
              <a:rPr kumimoji="1" lang="en-US" altLang="zh-CN"/>
              <a:t>train_acc=</a:t>
            </a:r>
            <a:r>
              <a:rPr lang="en-US" altLang="zh-CN" sz="1800">
                <a:effectLst/>
                <a:latin typeface="Arial" panose="020B0604020202020204" pitchFamily="34" charset="0"/>
                <a:ea typeface="等线 Light" panose="02010600030101010101" pitchFamily="2" charset="-122"/>
              </a:rPr>
              <a:t>0.9219</a:t>
            </a:r>
            <a:r>
              <a:rPr lang="zh-CN" altLang="zh-CN">
                <a:effectLst/>
              </a:rPr>
              <a:t>  </a:t>
            </a:r>
            <a:endParaRPr lang="en-US" altLang="zh-CN">
              <a:effectLst/>
            </a:endParaRPr>
          </a:p>
          <a:p>
            <a:r>
              <a:rPr kumimoji="1" lang="en-US" altLang="zh-CN"/>
              <a:t>val_acc=</a:t>
            </a:r>
            <a:r>
              <a:rPr lang="en-US" altLang="zh-CN" sz="1800">
                <a:effectLst/>
                <a:latin typeface="Arial" panose="020B0604020202020204" pitchFamily="34" charset="0"/>
                <a:ea typeface="等线 Light" panose="02010600030101010101" pitchFamily="2" charset="-122"/>
              </a:rPr>
              <a:t> 0.8667</a:t>
            </a:r>
            <a:r>
              <a:rPr lang="zh-CN" altLang="zh-CN">
                <a:effectLst/>
              </a:rPr>
              <a:t> </a:t>
            </a:r>
            <a:endParaRPr kumimoji="1" lang="zh-CN" altLang="en-US"/>
          </a:p>
        </p:txBody>
      </p:sp>
      <p:sp>
        <p:nvSpPr>
          <p:cNvPr id="115" name="文本框 114">
            <a:extLst>
              <a:ext uri="{FF2B5EF4-FFF2-40B4-BE49-F238E27FC236}">
                <a16:creationId xmlns:a16="http://schemas.microsoft.com/office/drawing/2014/main" id="{DD854D16-E29C-BA81-144F-D21DD15D7E01}"/>
              </a:ext>
            </a:extLst>
          </p:cNvPr>
          <p:cNvSpPr txBox="1"/>
          <p:nvPr/>
        </p:nvSpPr>
        <p:spPr>
          <a:xfrm>
            <a:off x="6101857" y="24899814"/>
            <a:ext cx="2026067" cy="646331"/>
          </a:xfrm>
          <a:prstGeom prst="rect">
            <a:avLst/>
          </a:prstGeom>
          <a:noFill/>
        </p:spPr>
        <p:txBody>
          <a:bodyPr wrap="none" rtlCol="0">
            <a:spAutoFit/>
          </a:bodyPr>
          <a:lstStyle/>
          <a:p>
            <a:r>
              <a:rPr kumimoji="1" lang="en-US" altLang="zh-CN"/>
              <a:t>train_loss=</a:t>
            </a:r>
            <a:r>
              <a:rPr lang="en-US" altLang="zh-CN" sz="1800">
                <a:effectLst/>
                <a:latin typeface="Arial" panose="020B0604020202020204" pitchFamily="34" charset="0"/>
                <a:ea typeface="等线 Light" panose="02010600030101010101" pitchFamily="2" charset="-122"/>
              </a:rPr>
              <a:t>0.3256</a:t>
            </a:r>
            <a:r>
              <a:rPr lang="zh-CN" altLang="zh-CN">
                <a:effectLst/>
              </a:rPr>
              <a:t> </a:t>
            </a:r>
            <a:endParaRPr lang="en-US" altLang="zh-CN">
              <a:effectLst/>
            </a:endParaRPr>
          </a:p>
          <a:p>
            <a:r>
              <a:rPr kumimoji="1" lang="en-US" altLang="zh-CN"/>
              <a:t>val_loss=</a:t>
            </a:r>
            <a:r>
              <a:rPr lang="en-US" altLang="zh-CN" sz="1800">
                <a:effectLst/>
                <a:latin typeface="Arial" panose="020B0604020202020204" pitchFamily="34" charset="0"/>
                <a:ea typeface="等线 Light" panose="02010600030101010101" pitchFamily="2" charset="-122"/>
              </a:rPr>
              <a:t>0.6208</a:t>
            </a:r>
            <a:endParaRPr kumimoji="1" lang="zh-CN" altLang="en-US"/>
          </a:p>
        </p:txBody>
      </p:sp>
      <p:sp>
        <p:nvSpPr>
          <p:cNvPr id="116" name="文本框 115">
            <a:extLst>
              <a:ext uri="{FF2B5EF4-FFF2-40B4-BE49-F238E27FC236}">
                <a16:creationId xmlns:a16="http://schemas.microsoft.com/office/drawing/2014/main" id="{3445FCA5-F0C1-9324-0B22-9847F1943B11}"/>
              </a:ext>
            </a:extLst>
          </p:cNvPr>
          <p:cNvSpPr txBox="1"/>
          <p:nvPr/>
        </p:nvSpPr>
        <p:spPr>
          <a:xfrm>
            <a:off x="9291449" y="25001229"/>
            <a:ext cx="2813591" cy="369332"/>
          </a:xfrm>
          <a:prstGeom prst="rect">
            <a:avLst/>
          </a:prstGeom>
          <a:noFill/>
        </p:spPr>
        <p:txBody>
          <a:bodyPr wrap="none" rtlCol="0">
            <a:spAutoFit/>
          </a:bodyPr>
          <a:lstStyle/>
          <a:p>
            <a:r>
              <a:rPr kumimoji="1" lang="en-US" altLang="zh-CN"/>
              <a:t>TN=15,</a:t>
            </a:r>
            <a:r>
              <a:rPr kumimoji="1" lang="zh-CN" altLang="en-US"/>
              <a:t> </a:t>
            </a:r>
            <a:r>
              <a:rPr kumimoji="1" lang="en-US" altLang="zh-CN"/>
              <a:t>TP=37,</a:t>
            </a:r>
            <a:r>
              <a:rPr kumimoji="1" lang="zh-CN" altLang="en-US"/>
              <a:t> </a:t>
            </a:r>
            <a:r>
              <a:rPr kumimoji="1" lang="en-US" altLang="zh-CN"/>
              <a:t>FP=5,</a:t>
            </a:r>
            <a:r>
              <a:rPr kumimoji="1" lang="zh-CN" altLang="en-US"/>
              <a:t> </a:t>
            </a:r>
            <a:r>
              <a:rPr kumimoji="1" lang="en-US" altLang="zh-CN"/>
              <a:t>FN=3</a:t>
            </a:r>
            <a:endParaRPr lang="en-US" altLang="zh-CN">
              <a:effectLst/>
            </a:endParaRPr>
          </a:p>
        </p:txBody>
      </p:sp>
      <p:sp>
        <p:nvSpPr>
          <p:cNvPr id="117" name="文本框 116">
            <a:extLst>
              <a:ext uri="{FF2B5EF4-FFF2-40B4-BE49-F238E27FC236}">
                <a16:creationId xmlns:a16="http://schemas.microsoft.com/office/drawing/2014/main" id="{7C97F053-9518-D4A8-F38A-544021C68137}"/>
              </a:ext>
            </a:extLst>
          </p:cNvPr>
          <p:cNvSpPr txBox="1"/>
          <p:nvPr/>
        </p:nvSpPr>
        <p:spPr>
          <a:xfrm>
            <a:off x="14227286" y="25001229"/>
            <a:ext cx="1317477" cy="369332"/>
          </a:xfrm>
          <a:prstGeom prst="rect">
            <a:avLst/>
          </a:prstGeom>
          <a:noFill/>
        </p:spPr>
        <p:txBody>
          <a:bodyPr wrap="none" rtlCol="0">
            <a:spAutoFit/>
          </a:bodyPr>
          <a:lstStyle/>
          <a:p>
            <a:r>
              <a:rPr kumimoji="1" lang="en-US" altLang="zh-CN"/>
              <a:t>AUC=0.870</a:t>
            </a:r>
            <a:endParaRPr lang="en-US" altLang="zh-CN">
              <a:effectLst/>
            </a:endParaRPr>
          </a:p>
        </p:txBody>
      </p:sp>
      <p:sp>
        <p:nvSpPr>
          <p:cNvPr id="118" name="文本框 117">
            <a:extLst>
              <a:ext uri="{FF2B5EF4-FFF2-40B4-BE49-F238E27FC236}">
                <a16:creationId xmlns:a16="http://schemas.microsoft.com/office/drawing/2014/main" id="{531ED5BB-5E9E-5D95-872C-65E5E4888AD9}"/>
              </a:ext>
            </a:extLst>
          </p:cNvPr>
          <p:cNvSpPr txBox="1"/>
          <p:nvPr/>
        </p:nvSpPr>
        <p:spPr>
          <a:xfrm>
            <a:off x="546831" y="26478310"/>
            <a:ext cx="7702409" cy="1938992"/>
          </a:xfrm>
          <a:prstGeom prst="rect">
            <a:avLst/>
          </a:prstGeom>
          <a:noFill/>
        </p:spPr>
        <p:txBody>
          <a:bodyPr wrap="square">
            <a:spAutoFit/>
          </a:bodyPr>
          <a:lstStyle/>
          <a:p>
            <a:pPr marL="171450" indent="-171450">
              <a:buFont typeface="Arial" panose="020B0604020202020204" pitchFamily="34" charset="0"/>
              <a:buChar char="•"/>
            </a:pPr>
            <a:r>
              <a:rPr lang="en-US" altLang="zh-CN" sz="2000">
                <a:latin typeface="+mn-lt"/>
              </a:rPr>
              <a:t>Developed a hybrid </a:t>
            </a:r>
            <a:r>
              <a:rPr lang="en-US" altLang="zh-CN" sz="2000" b="1">
                <a:latin typeface="+mn-lt"/>
              </a:rPr>
              <a:t>EfficientNetV2 + ViT </a:t>
            </a:r>
            <a:r>
              <a:rPr lang="en-US" altLang="zh-CN" sz="2000">
                <a:latin typeface="+mn-lt"/>
              </a:rPr>
              <a:t>model for breast cancer detection</a:t>
            </a:r>
          </a:p>
          <a:p>
            <a:pPr marL="171450" indent="-171450">
              <a:buFont typeface="Arial" panose="020B0604020202020204" pitchFamily="34" charset="0"/>
              <a:buChar char="•"/>
            </a:pPr>
            <a:r>
              <a:rPr lang="en-US" altLang="zh-CN" sz="2000">
                <a:latin typeface="+mn-lt"/>
              </a:rPr>
              <a:t>Enhanced spatial and contextual learning via </a:t>
            </a:r>
            <a:r>
              <a:rPr lang="en-US" altLang="zh-CN" sz="2000" b="1">
                <a:latin typeface="+mn-lt"/>
              </a:rPr>
              <a:t>SPT + LSA</a:t>
            </a:r>
          </a:p>
          <a:p>
            <a:pPr marL="171450" indent="-171450">
              <a:buFont typeface="Arial" panose="020B0604020202020204" pitchFamily="34" charset="0"/>
              <a:buChar char="•"/>
            </a:pPr>
            <a:r>
              <a:rPr lang="en-US" altLang="zh-CN" sz="2000">
                <a:latin typeface="+mn-lt"/>
              </a:rPr>
              <a:t>Achieved high sensitivity in detecting malignant histopathological patterns</a:t>
            </a:r>
          </a:p>
          <a:p>
            <a:pPr marL="171450" indent="-171450">
              <a:buFont typeface="Arial" panose="020B0604020202020204" pitchFamily="34" charset="0"/>
              <a:buChar char="•"/>
            </a:pPr>
            <a:r>
              <a:rPr lang="en-US" altLang="zh-CN" sz="2000">
                <a:latin typeface="+mn-lt"/>
              </a:rPr>
              <a:t>Demonstrated </a:t>
            </a:r>
            <a:r>
              <a:rPr lang="en-US" altLang="zh-CN" sz="2000" b="1">
                <a:latin typeface="+mn-lt"/>
              </a:rPr>
              <a:t>interpretable predictions </a:t>
            </a:r>
            <a:r>
              <a:rPr lang="en-US" altLang="zh-CN" sz="2000">
                <a:latin typeface="+mn-lt"/>
              </a:rPr>
              <a:t>via Grad-CAM heatmaps</a:t>
            </a:r>
          </a:p>
        </p:txBody>
      </p:sp>
      <p:sp>
        <p:nvSpPr>
          <p:cNvPr id="120" name="圆角矩形 119">
            <a:extLst>
              <a:ext uri="{FF2B5EF4-FFF2-40B4-BE49-F238E27FC236}">
                <a16:creationId xmlns:a16="http://schemas.microsoft.com/office/drawing/2014/main" id="{6FA84371-44F2-CDF8-F3CA-8F7C08A98EDB}"/>
              </a:ext>
            </a:extLst>
          </p:cNvPr>
          <p:cNvSpPr/>
          <p:nvPr/>
        </p:nvSpPr>
        <p:spPr>
          <a:xfrm>
            <a:off x="606073" y="25961976"/>
            <a:ext cx="2578764" cy="481399"/>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a:t>Conclusion</a:t>
            </a:r>
            <a:endParaRPr lang="en-US" altLang="zh-CN" sz="2800"/>
          </a:p>
        </p:txBody>
      </p:sp>
      <p:sp>
        <p:nvSpPr>
          <p:cNvPr id="121" name="文本框 120">
            <a:extLst>
              <a:ext uri="{FF2B5EF4-FFF2-40B4-BE49-F238E27FC236}">
                <a16:creationId xmlns:a16="http://schemas.microsoft.com/office/drawing/2014/main" id="{78D03E8E-9CCF-185E-B5EC-AD4BF209D316}"/>
              </a:ext>
            </a:extLst>
          </p:cNvPr>
          <p:cNvSpPr txBox="1"/>
          <p:nvPr/>
        </p:nvSpPr>
        <p:spPr>
          <a:xfrm>
            <a:off x="8201488" y="26581876"/>
            <a:ext cx="6844578" cy="1631216"/>
          </a:xfrm>
          <a:prstGeom prst="rect">
            <a:avLst/>
          </a:prstGeom>
          <a:noFill/>
        </p:spPr>
        <p:txBody>
          <a:bodyPr wrap="square">
            <a:spAutoFit/>
          </a:bodyPr>
          <a:lstStyle/>
          <a:p>
            <a:pPr marL="171450" indent="-171450">
              <a:buFont typeface="Arial" panose="020B0604020202020204" pitchFamily="34" charset="0"/>
              <a:buChar char="•"/>
            </a:pPr>
            <a:r>
              <a:rPr lang="en-US" altLang="zh-CN" sz="2000">
                <a:latin typeface="+mn-lt"/>
              </a:rPr>
              <a:t>Relies solely on histopathological images (</a:t>
            </a:r>
            <a:r>
              <a:rPr lang="en-US" altLang="zh-CN" sz="2000" b="1">
                <a:latin typeface="+mn-lt"/>
              </a:rPr>
              <a:t>single modality</a:t>
            </a:r>
            <a:r>
              <a:rPr lang="en-US" altLang="zh-CN" sz="2000">
                <a:latin typeface="+mn-lt"/>
              </a:rPr>
              <a:t>)</a:t>
            </a:r>
          </a:p>
          <a:p>
            <a:pPr marL="171450" indent="-171450">
              <a:buFont typeface="Arial" panose="020B0604020202020204" pitchFamily="34" charset="0"/>
              <a:buChar char="•"/>
            </a:pPr>
            <a:r>
              <a:rPr lang="en-US" altLang="zh-CN" sz="2000" b="1">
                <a:latin typeface="+mn-lt"/>
              </a:rPr>
              <a:t>Computationally heavy </a:t>
            </a:r>
            <a:r>
              <a:rPr lang="en-US" altLang="zh-CN" sz="2000">
                <a:latin typeface="+mn-lt"/>
              </a:rPr>
              <a:t>ViT may hinder deployment in low-resource settings</a:t>
            </a:r>
          </a:p>
          <a:p>
            <a:pPr marL="171450" indent="-171450">
              <a:buFont typeface="Arial" panose="020B0604020202020204" pitchFamily="34" charset="0"/>
              <a:buChar char="•"/>
            </a:pPr>
            <a:r>
              <a:rPr lang="en-US" altLang="zh-CN" sz="2000">
                <a:latin typeface="+mn-lt"/>
              </a:rPr>
              <a:t>Grad-CAM provides basic interpretability, but lacks </a:t>
            </a:r>
            <a:r>
              <a:rPr lang="en-US" altLang="zh-CN" sz="2000" b="1">
                <a:latin typeface="+mn-lt"/>
              </a:rPr>
              <a:t>uncertainty-aware insights</a:t>
            </a:r>
          </a:p>
        </p:txBody>
      </p:sp>
      <p:sp>
        <p:nvSpPr>
          <p:cNvPr id="122" name="圆角矩形 121">
            <a:extLst>
              <a:ext uri="{FF2B5EF4-FFF2-40B4-BE49-F238E27FC236}">
                <a16:creationId xmlns:a16="http://schemas.microsoft.com/office/drawing/2014/main" id="{6A81C3FE-EB9B-3FCF-9DC3-CA6B5149BB2D}"/>
              </a:ext>
            </a:extLst>
          </p:cNvPr>
          <p:cNvSpPr/>
          <p:nvPr/>
        </p:nvSpPr>
        <p:spPr>
          <a:xfrm>
            <a:off x="8250504" y="25983920"/>
            <a:ext cx="2578764" cy="481399"/>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800" b="1">
                <a:latin typeface="+mn-lt"/>
              </a:rPr>
              <a:t>Limitation</a:t>
            </a:r>
            <a:endParaRPr kumimoji="1" lang="zh-CN" altLang="en-US" sz="2800" b="1">
              <a:latin typeface="+mn-lt"/>
            </a:endParaRPr>
          </a:p>
        </p:txBody>
      </p:sp>
      <p:sp>
        <p:nvSpPr>
          <p:cNvPr id="123" name="文本框 122">
            <a:extLst>
              <a:ext uri="{FF2B5EF4-FFF2-40B4-BE49-F238E27FC236}">
                <a16:creationId xmlns:a16="http://schemas.microsoft.com/office/drawing/2014/main" id="{4D034050-93B9-26CC-435D-E4408AC6AD08}"/>
              </a:ext>
            </a:extLst>
          </p:cNvPr>
          <p:cNvSpPr txBox="1"/>
          <p:nvPr/>
        </p:nvSpPr>
        <p:spPr>
          <a:xfrm>
            <a:off x="15064821" y="26581876"/>
            <a:ext cx="5827217" cy="2862322"/>
          </a:xfrm>
          <a:prstGeom prst="rect">
            <a:avLst/>
          </a:prstGeom>
          <a:noFill/>
        </p:spPr>
        <p:txBody>
          <a:bodyPr wrap="square">
            <a:spAutoFit/>
          </a:bodyPr>
          <a:lstStyle/>
          <a:p>
            <a:pPr marL="171450" indent="-171450">
              <a:buFont typeface="Arial" panose="020B0604020202020204" pitchFamily="34" charset="0"/>
              <a:buChar char="•"/>
            </a:pPr>
            <a:r>
              <a:rPr lang="en-US" altLang="zh-CN" sz="2000">
                <a:latin typeface="+mn-lt"/>
              </a:rPr>
              <a:t>Extend to 8-class classification by merging BreakHis &amp; BACH full datasets</a:t>
            </a:r>
          </a:p>
          <a:p>
            <a:pPr marL="171450" indent="-171450">
              <a:buFont typeface="Arial" panose="020B0604020202020204" pitchFamily="34" charset="0"/>
              <a:buChar char="•"/>
            </a:pPr>
            <a:r>
              <a:rPr lang="en-US" altLang="zh-CN" sz="2000">
                <a:latin typeface="+mn-lt"/>
              </a:rPr>
              <a:t>Incorporate clinical metadata and other modalities (e.g., radiology, genomics)</a:t>
            </a:r>
          </a:p>
          <a:p>
            <a:pPr marL="171450" indent="-171450">
              <a:buFont typeface="Arial" panose="020B0604020202020204" pitchFamily="34" charset="0"/>
              <a:buChar char="•"/>
            </a:pPr>
            <a:r>
              <a:rPr lang="en-US" altLang="zh-CN" sz="2000">
                <a:latin typeface="+mn-lt"/>
              </a:rPr>
              <a:t>Explore lighter ViT variants (e.g., MobileViT, Swin) for real-time deployment</a:t>
            </a:r>
          </a:p>
          <a:p>
            <a:pPr marL="171450" indent="-171450">
              <a:buFont typeface="Arial" panose="020B0604020202020204" pitchFamily="34" charset="0"/>
              <a:buChar char="•"/>
            </a:pPr>
            <a:r>
              <a:rPr lang="en-US" altLang="zh-CN" sz="2000">
                <a:latin typeface="+mn-lt"/>
              </a:rPr>
              <a:t>Enhance interpretability with attention trajectory maps or uncertainty visualization</a:t>
            </a:r>
          </a:p>
          <a:p>
            <a:pPr marL="171450" indent="-171450">
              <a:buFont typeface="Arial" panose="020B0604020202020204" pitchFamily="34" charset="0"/>
              <a:buChar char="•"/>
            </a:pPr>
            <a:endParaRPr lang="en-US" altLang="zh-CN" sz="2000">
              <a:latin typeface="+mn-lt"/>
            </a:endParaRPr>
          </a:p>
        </p:txBody>
      </p:sp>
      <p:sp>
        <p:nvSpPr>
          <p:cNvPr id="124" name="圆角矩形 123">
            <a:extLst>
              <a:ext uri="{FF2B5EF4-FFF2-40B4-BE49-F238E27FC236}">
                <a16:creationId xmlns:a16="http://schemas.microsoft.com/office/drawing/2014/main" id="{F8951CAA-D114-0DC0-8EC1-5ECBDF3CCA16}"/>
              </a:ext>
            </a:extLst>
          </p:cNvPr>
          <p:cNvSpPr/>
          <p:nvPr/>
        </p:nvSpPr>
        <p:spPr>
          <a:xfrm>
            <a:off x="15197371" y="25940989"/>
            <a:ext cx="2578764" cy="481399"/>
          </a:xfrm>
          <a:prstGeom prst="roundRect">
            <a:avLst/>
          </a:prstGeom>
          <a:solidFill>
            <a:srgbClr val="3333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zh-CN" sz="2800" b="1">
                <a:latin typeface="+mn-lt"/>
              </a:rPr>
              <a:t>Future</a:t>
            </a:r>
            <a:r>
              <a:rPr kumimoji="1" lang="zh-CN" altLang="en-US" sz="2800" b="1">
                <a:latin typeface="+mn-lt"/>
              </a:rPr>
              <a:t> </a:t>
            </a:r>
            <a:r>
              <a:rPr kumimoji="1" lang="en-US" altLang="zh-CN" sz="2800" b="1">
                <a:latin typeface="+mn-lt"/>
              </a:rPr>
              <a:t>Work</a:t>
            </a:r>
            <a:endParaRPr kumimoji="1" lang="zh-CN" altLang="en-US" sz="2800" b="1">
              <a:latin typeface="+mn-lt"/>
            </a:endParaRPr>
          </a:p>
        </p:txBody>
      </p:sp>
      <p:sp>
        <p:nvSpPr>
          <p:cNvPr id="126" name="文本框 125">
            <a:extLst>
              <a:ext uri="{FF2B5EF4-FFF2-40B4-BE49-F238E27FC236}">
                <a16:creationId xmlns:a16="http://schemas.microsoft.com/office/drawing/2014/main" id="{543B9BBE-96DC-B2E1-5625-6EED855ED6EF}"/>
              </a:ext>
            </a:extLst>
          </p:cNvPr>
          <p:cNvSpPr txBox="1"/>
          <p:nvPr/>
        </p:nvSpPr>
        <p:spPr>
          <a:xfrm>
            <a:off x="546831" y="28581987"/>
            <a:ext cx="1464312" cy="461665"/>
          </a:xfrm>
          <a:prstGeom prst="rect">
            <a:avLst/>
          </a:prstGeom>
          <a:noFill/>
        </p:spPr>
        <p:txBody>
          <a:bodyPr wrap="none" rtlCol="0">
            <a:spAutoFit/>
          </a:bodyPr>
          <a:lstStyle/>
          <a:p>
            <a:r>
              <a:rPr kumimoji="1" lang="en-US" altLang="zh-CN" sz="2400" b="1">
                <a:latin typeface="Calibri" panose="020F0502020204030204" pitchFamily="34" charset="0"/>
                <a:cs typeface="Calibri" panose="020F0502020204030204" pitchFamily="34" charset="0"/>
              </a:rPr>
              <a:t>Reference</a:t>
            </a:r>
            <a:endParaRPr kumimoji="1" lang="zh-CN" altLang="en-US" sz="2400" b="1">
              <a:latin typeface="Calibri" panose="020F0502020204030204" pitchFamily="34" charset="0"/>
              <a:cs typeface="Calibri" panose="020F0502020204030204" pitchFamily="34" charset="0"/>
            </a:endParaRPr>
          </a:p>
        </p:txBody>
      </p:sp>
      <p:sp>
        <p:nvSpPr>
          <p:cNvPr id="127" name="文本框 126">
            <a:extLst>
              <a:ext uri="{FF2B5EF4-FFF2-40B4-BE49-F238E27FC236}">
                <a16:creationId xmlns:a16="http://schemas.microsoft.com/office/drawing/2014/main" id="{C5CA1BBB-602D-4A1B-80EB-B12D301A470C}"/>
              </a:ext>
            </a:extLst>
          </p:cNvPr>
          <p:cNvSpPr txBox="1"/>
          <p:nvPr/>
        </p:nvSpPr>
        <p:spPr>
          <a:xfrm>
            <a:off x="629363" y="28982286"/>
            <a:ext cx="13985271" cy="646331"/>
          </a:xfrm>
          <a:prstGeom prst="rect">
            <a:avLst/>
          </a:prstGeom>
          <a:noFill/>
        </p:spPr>
        <p:txBody>
          <a:bodyPr wrap="square" rtlCol="0">
            <a:spAutoFit/>
          </a:bodyPr>
          <a:lstStyle/>
          <a:p>
            <a:r>
              <a:rPr kumimoji="1" lang="en-US" altLang="zh-CN"/>
              <a:t>[1]</a:t>
            </a:r>
            <a:r>
              <a:rPr kumimoji="1" lang="zh-CN" altLang="en-US"/>
              <a:t>  </a:t>
            </a:r>
            <a:r>
              <a:rPr lang="en-US" altLang="zh-CN" sz="1800">
                <a:solidFill>
                  <a:srgbClr val="000000"/>
                </a:solidFill>
                <a:effectLst/>
                <a:latin typeface="Arial" panose="020B0604020202020204" pitchFamily="34" charset="0"/>
                <a:ea typeface="等线 Light" panose="02010600030101010101" pitchFamily="2" charset="-122"/>
              </a:rPr>
              <a:t>M. Tan and Q. V. Le, ‘EfficientNetV2: Smaller Models and Faster Training’, 2021, doi: 10.48550/ARXIV.2104.00298.</a:t>
            </a:r>
          </a:p>
          <a:p>
            <a:r>
              <a:rPr lang="en-US" altLang="zh-CN">
                <a:solidFill>
                  <a:srgbClr val="000000"/>
                </a:solidFill>
                <a:latin typeface="Arial" panose="020B0604020202020204" pitchFamily="34" charset="0"/>
                <a:ea typeface="等线 Light" panose="02010600030101010101" pitchFamily="2" charset="-122"/>
              </a:rPr>
              <a:t>[2]</a:t>
            </a:r>
            <a:r>
              <a:rPr lang="zh-CN" altLang="en-US">
                <a:solidFill>
                  <a:srgbClr val="000000"/>
                </a:solidFill>
                <a:latin typeface="Arial" panose="020B0604020202020204" pitchFamily="34" charset="0"/>
                <a:ea typeface="等线 Light" panose="02010600030101010101" pitchFamily="2" charset="-122"/>
              </a:rPr>
              <a:t> </a:t>
            </a:r>
            <a:r>
              <a:rPr lang="en-US" altLang="zh-CN" sz="1800">
                <a:solidFill>
                  <a:srgbClr val="000000"/>
                </a:solidFill>
                <a:effectLst/>
                <a:latin typeface="Arial" panose="020B0604020202020204" pitchFamily="34" charset="0"/>
                <a:ea typeface="等线 Light" panose="02010600030101010101" pitchFamily="2" charset="-122"/>
              </a:rPr>
              <a:t>S. H. Lee, S. Lee, and B. C. Song, ‘Vision Transformer for Small-Size Datasets’, 2021, </a:t>
            </a:r>
            <a:r>
              <a:rPr lang="en-US" altLang="zh-CN" sz="1800" i="1">
                <a:solidFill>
                  <a:srgbClr val="000000"/>
                </a:solidFill>
                <a:effectLst/>
                <a:latin typeface="Arial" panose="020B0604020202020204" pitchFamily="34" charset="0"/>
                <a:ea typeface="等线 Light" panose="02010600030101010101" pitchFamily="2" charset="-122"/>
              </a:rPr>
              <a:t>arXiv</a:t>
            </a:r>
            <a:r>
              <a:rPr lang="en-US" altLang="zh-CN" sz="1800">
                <a:solidFill>
                  <a:srgbClr val="000000"/>
                </a:solidFill>
                <a:effectLst/>
                <a:latin typeface="Arial" panose="020B0604020202020204" pitchFamily="34" charset="0"/>
                <a:ea typeface="等线 Light" panose="02010600030101010101" pitchFamily="2" charset="-122"/>
              </a:rPr>
              <a:t>. doi: 10.48550/ARXIV.2112.13492.</a:t>
            </a:r>
            <a:endParaRPr lang="zh-CN" altLang="zh-CN" sz="1800">
              <a:solidFill>
                <a:srgbClr val="000000"/>
              </a:solidFill>
              <a:effectLst/>
              <a:latin typeface="Arial" panose="020B0604020202020204" pitchFamily="34" charset="0"/>
              <a:ea typeface="等线 Light" panose="02010600030101010101" pitchFamily="2" charset="-122"/>
            </a:endParaRPr>
          </a:p>
        </p:txBody>
      </p:sp>
    </p:spTree>
    <p:extLst>
      <p:ext uri="{BB962C8B-B14F-4D97-AF65-F5344CB8AC3E}">
        <p14:creationId xmlns:p14="http://schemas.microsoft.com/office/powerpoint/2010/main" val="1229202187"/>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主题​​">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295</TotalTime>
  <Words>731</Words>
  <Application>Microsoft Macintosh PowerPoint</Application>
  <PresentationFormat>自定义</PresentationFormat>
  <Paragraphs>61</Paragraphs>
  <Slides>1</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vt:i4>
      </vt:variant>
    </vt:vector>
  </HeadingPairs>
  <TitlesOfParts>
    <vt:vector size="7" baseType="lpstr">
      <vt:lpstr>等线</vt:lpstr>
      <vt:lpstr>Aptos</vt:lpstr>
      <vt:lpstr>Aptos Display</vt:lpstr>
      <vt:lpstr>Arial</vt:lpstr>
      <vt:lpstr>Calibri</vt:lpstr>
      <vt:lpstr>Office 主题​​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Carson</dc:creator>
  <cp:lastModifiedBy>Carson</cp:lastModifiedBy>
  <cp:revision>6</cp:revision>
  <dcterms:created xsi:type="dcterms:W3CDTF">2025-05-18T03:16:36Z</dcterms:created>
  <dcterms:modified xsi:type="dcterms:W3CDTF">2025-05-31T06:06:26Z</dcterms:modified>
</cp:coreProperties>
</file>

<file path=docProps/thumbnail.jpeg>
</file>